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2"/>
  </p:notesMasterIdLst>
  <p:handoutMasterIdLst>
    <p:handoutMasterId r:id="rId33"/>
  </p:handoutMasterIdLst>
  <p:sldIdLst>
    <p:sldId id="256" r:id="rId5"/>
    <p:sldId id="277" r:id="rId6"/>
    <p:sldId id="258" r:id="rId7"/>
    <p:sldId id="293" r:id="rId8"/>
    <p:sldId id="294" r:id="rId9"/>
    <p:sldId id="295" r:id="rId10"/>
    <p:sldId id="305" r:id="rId11"/>
    <p:sldId id="296" r:id="rId12"/>
    <p:sldId id="297" r:id="rId13"/>
    <p:sldId id="298" r:id="rId14"/>
    <p:sldId id="299" r:id="rId15"/>
    <p:sldId id="300" r:id="rId16"/>
    <p:sldId id="301" r:id="rId17"/>
    <p:sldId id="290" r:id="rId18"/>
    <p:sldId id="302" r:id="rId19"/>
    <p:sldId id="319" r:id="rId20"/>
    <p:sldId id="320" r:id="rId21"/>
    <p:sldId id="309" r:id="rId22"/>
    <p:sldId id="307" r:id="rId23"/>
    <p:sldId id="310" r:id="rId24"/>
    <p:sldId id="311" r:id="rId25"/>
    <p:sldId id="312" r:id="rId26"/>
    <p:sldId id="313" r:id="rId27"/>
    <p:sldId id="314" r:id="rId28"/>
    <p:sldId id="315" r:id="rId29"/>
    <p:sldId id="316"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932"/>
    <a:srgbClr val="685E59"/>
    <a:srgbClr val="47301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204" autoAdjust="0"/>
  </p:normalViewPr>
  <p:slideViewPr>
    <p:cSldViewPr snapToGrid="0">
      <p:cViewPr varScale="1">
        <p:scale>
          <a:sx n="81" d="100"/>
          <a:sy n="81" d="100"/>
        </p:scale>
        <p:origin x="936" y="96"/>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1/22/2025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EE5F-3066-F90D-DFB9-DB32C91A0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4A5A1-62FC-9669-0EC7-70FB5EB6D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D3CD7-1654-1272-EDEC-1D80780743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81BD5B-E7E4-B350-A65F-9A402B2AF004}"/>
              </a:ext>
            </a:extLst>
          </p:cNvPr>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4120373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0357-8DAE-9967-D1FF-77700DEAC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1A1D5-9185-0559-DD48-295779924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DDFCA-C388-5DA2-D31A-B2024D7E8C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30F708-9464-A8B9-47F7-DC8BD71EE4CE}"/>
              </a:ext>
            </a:extLst>
          </p:cNvPr>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3340401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C199A-8428-2322-C1BD-6ABAC6FF5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C995-BC2F-24FD-4112-AB67C32E0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88306-221B-0FF9-CDF6-976E09B97E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B202E7-8CE6-34A7-9D48-BC2A79F92BD5}"/>
              </a:ext>
            </a:extLst>
          </p:cNvPr>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137288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D166-B863-3BEE-5368-C63471C5A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5BEE2-27AE-0BD1-8CBF-6AF7E9D47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C523D-406F-4812-985D-816AE86450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37F319-F659-C651-E06E-330CCB1ED7B9}"/>
              </a:ext>
            </a:extLst>
          </p:cNvPr>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104857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667C9-F429-1913-06EE-430B14E4D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E6427-ED83-3E42-0722-DAEA55A4B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9CE31-0C54-0CCC-B855-0374D7B774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B2C3A6-E2A4-5B60-439E-DF0EDAB14D70}"/>
              </a:ext>
            </a:extLst>
          </p:cNvPr>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860268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A9825-6406-2BAF-4C4E-E4B3D702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FD2D3-8005-CACF-A42E-1FE46AF95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057BD-E139-BACE-F706-F5A8CA7139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5B891A-5970-6D3A-B674-2C384F28A32E}"/>
              </a:ext>
            </a:extLst>
          </p:cNvPr>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1966903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35B8-9C28-E95F-3D83-C8C7B73B2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31A02-CEBC-B2FC-E5CF-DA600B38E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783BE-CCA8-FCAA-6B11-742CDA8277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88E7FE-EB53-34C3-3757-13597E59D15D}"/>
              </a:ext>
            </a:extLst>
          </p:cNvPr>
          <p:cNvSpPr>
            <a:spLocks noGrp="1"/>
          </p:cNvSpPr>
          <p:nvPr>
            <p:ph type="sldNum" sz="quarter" idx="5"/>
          </p:nvPr>
        </p:nvSpPr>
        <p:spPr/>
        <p:txBody>
          <a:bodyPr/>
          <a:lstStyle/>
          <a:p>
            <a:fld id="{10895658-EA1F-4910-80AB-4DA76E167475}" type="slidenum">
              <a:rPr lang="en-US" smtClean="0"/>
              <a:t>17</a:t>
            </a:fld>
            <a:endParaRPr lang="en-US" dirty="0"/>
          </a:p>
        </p:txBody>
      </p:sp>
    </p:spTree>
    <p:extLst>
      <p:ext uri="{BB962C8B-B14F-4D97-AF65-F5344CB8AC3E}">
        <p14:creationId xmlns:p14="http://schemas.microsoft.com/office/powerpoint/2010/main" val="335162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279BD-3C78-3910-433F-267E9F52A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DDD52-706D-A6E0-35B2-C1620F10F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B1125-2A05-57E2-5534-1DDC5FEB3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3FD164-3838-77ED-01AF-56E8D0433FB9}"/>
              </a:ext>
            </a:extLst>
          </p:cNvPr>
          <p:cNvSpPr>
            <a:spLocks noGrp="1"/>
          </p:cNvSpPr>
          <p:nvPr>
            <p:ph type="sldNum" sz="quarter" idx="5"/>
          </p:nvPr>
        </p:nvSpPr>
        <p:spPr/>
        <p:txBody>
          <a:bodyPr/>
          <a:lstStyle/>
          <a:p>
            <a:fld id="{10895658-EA1F-4910-80AB-4DA76E167475}" type="slidenum">
              <a:rPr lang="en-US" smtClean="0"/>
              <a:t>18</a:t>
            </a:fld>
            <a:endParaRPr lang="en-US" dirty="0"/>
          </a:p>
        </p:txBody>
      </p:sp>
    </p:spTree>
    <p:extLst>
      <p:ext uri="{BB962C8B-B14F-4D97-AF65-F5344CB8AC3E}">
        <p14:creationId xmlns:p14="http://schemas.microsoft.com/office/powerpoint/2010/main" val="1404653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AF38F-E351-72C1-799B-C7F567D50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6BF30-0850-D3C2-7DA9-8E88E54F6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7BB31E-7EB0-F94B-1076-1CCA72E517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772AB3-3A7C-12D5-84FE-85004071B90A}"/>
              </a:ext>
            </a:extLst>
          </p:cNvPr>
          <p:cNvSpPr>
            <a:spLocks noGrp="1"/>
          </p:cNvSpPr>
          <p:nvPr>
            <p:ph type="sldNum" sz="quarter" idx="5"/>
          </p:nvPr>
        </p:nvSpPr>
        <p:spPr/>
        <p:txBody>
          <a:bodyPr/>
          <a:lstStyle/>
          <a:p>
            <a:fld id="{10895658-EA1F-4910-80AB-4DA76E167475}" type="slidenum">
              <a:rPr lang="en-US" smtClean="0"/>
              <a:t>19</a:t>
            </a:fld>
            <a:endParaRPr lang="en-US" dirty="0"/>
          </a:p>
        </p:txBody>
      </p:sp>
    </p:spTree>
    <p:extLst>
      <p:ext uri="{BB962C8B-B14F-4D97-AF65-F5344CB8AC3E}">
        <p14:creationId xmlns:p14="http://schemas.microsoft.com/office/powerpoint/2010/main" val="56932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3BB48-2314-3E13-9F1A-80C9A61D0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D5351-0AB7-E125-473D-F9BB03261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304E7-7BFE-EBA9-5923-0F48269E28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542D1E-303A-CDED-DC94-049406433F67}"/>
              </a:ext>
            </a:extLst>
          </p:cNvPr>
          <p:cNvSpPr>
            <a:spLocks noGrp="1"/>
          </p:cNvSpPr>
          <p:nvPr>
            <p:ph type="sldNum" sz="quarter" idx="5"/>
          </p:nvPr>
        </p:nvSpPr>
        <p:spPr/>
        <p:txBody>
          <a:bodyPr/>
          <a:lstStyle/>
          <a:p>
            <a:fld id="{10895658-EA1F-4910-80AB-4DA76E167475}" type="slidenum">
              <a:rPr lang="en-US" smtClean="0"/>
              <a:t>20</a:t>
            </a:fld>
            <a:endParaRPr lang="en-US" dirty="0"/>
          </a:p>
        </p:txBody>
      </p:sp>
    </p:spTree>
    <p:extLst>
      <p:ext uri="{BB962C8B-B14F-4D97-AF65-F5344CB8AC3E}">
        <p14:creationId xmlns:p14="http://schemas.microsoft.com/office/powerpoint/2010/main" val="615574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D18D-136C-2A15-9653-22167602A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CD7AD-1D7D-23B4-734B-B3199480C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F92BF-B627-CB56-E695-49D7BAF0FA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C4261D-B2BE-262C-83F5-93DA06D6CA9F}"/>
              </a:ext>
            </a:extLst>
          </p:cNvPr>
          <p:cNvSpPr>
            <a:spLocks noGrp="1"/>
          </p:cNvSpPr>
          <p:nvPr>
            <p:ph type="sldNum" sz="quarter" idx="5"/>
          </p:nvPr>
        </p:nvSpPr>
        <p:spPr/>
        <p:txBody>
          <a:bodyPr/>
          <a:lstStyle/>
          <a:p>
            <a:fld id="{10895658-EA1F-4910-80AB-4DA76E167475}" type="slidenum">
              <a:rPr lang="en-US" smtClean="0"/>
              <a:t>21</a:t>
            </a:fld>
            <a:endParaRPr lang="en-US" dirty="0"/>
          </a:p>
        </p:txBody>
      </p:sp>
    </p:spTree>
    <p:extLst>
      <p:ext uri="{BB962C8B-B14F-4D97-AF65-F5344CB8AC3E}">
        <p14:creationId xmlns:p14="http://schemas.microsoft.com/office/powerpoint/2010/main" val="2887406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C6640-8981-EF92-28D9-1E1FBBEC3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12FB8-4938-5FB8-C64C-C927A545A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8D792-C603-2136-BB0A-EA98AAB559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74415E-D4EE-1381-2665-FB0906AED256}"/>
              </a:ext>
            </a:extLst>
          </p:cNvPr>
          <p:cNvSpPr>
            <a:spLocks noGrp="1"/>
          </p:cNvSpPr>
          <p:nvPr>
            <p:ph type="sldNum" sz="quarter" idx="5"/>
          </p:nvPr>
        </p:nvSpPr>
        <p:spPr/>
        <p:txBody>
          <a:bodyPr/>
          <a:lstStyle/>
          <a:p>
            <a:fld id="{10895658-EA1F-4910-80AB-4DA76E167475}" type="slidenum">
              <a:rPr lang="en-US" smtClean="0"/>
              <a:t>22</a:t>
            </a:fld>
            <a:endParaRPr lang="en-US" dirty="0"/>
          </a:p>
        </p:txBody>
      </p:sp>
    </p:spTree>
    <p:extLst>
      <p:ext uri="{BB962C8B-B14F-4D97-AF65-F5344CB8AC3E}">
        <p14:creationId xmlns:p14="http://schemas.microsoft.com/office/powerpoint/2010/main" val="294532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AB979-B538-35C0-95CC-D51EE9145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3B4B4-2174-9CED-A63D-84C0B6CDF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7BC0D-0423-4859-15B8-6BBF669BF5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3DA62B-C270-D25B-353C-1AE5FC42A512}"/>
              </a:ext>
            </a:extLst>
          </p:cNvPr>
          <p:cNvSpPr>
            <a:spLocks noGrp="1"/>
          </p:cNvSpPr>
          <p:nvPr>
            <p:ph type="sldNum" sz="quarter" idx="5"/>
          </p:nvPr>
        </p:nvSpPr>
        <p:spPr/>
        <p:txBody>
          <a:bodyPr/>
          <a:lstStyle/>
          <a:p>
            <a:fld id="{10895658-EA1F-4910-80AB-4DA76E167475}" type="slidenum">
              <a:rPr lang="en-US" smtClean="0"/>
              <a:t>23</a:t>
            </a:fld>
            <a:endParaRPr lang="en-US" dirty="0"/>
          </a:p>
        </p:txBody>
      </p:sp>
    </p:spTree>
    <p:extLst>
      <p:ext uri="{BB962C8B-B14F-4D97-AF65-F5344CB8AC3E}">
        <p14:creationId xmlns:p14="http://schemas.microsoft.com/office/powerpoint/2010/main" val="298433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14F5A-B143-6E1D-BE5F-DE6650D48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90CF2-067C-3A3E-E47A-B46372DE3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42D33-F668-4DEC-6D6A-B1C2F7F5CC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DBE760-5F83-D345-EFA3-0DB74AA6DC6E}"/>
              </a:ext>
            </a:extLst>
          </p:cNvPr>
          <p:cNvSpPr>
            <a:spLocks noGrp="1"/>
          </p:cNvSpPr>
          <p:nvPr>
            <p:ph type="sldNum" sz="quarter" idx="5"/>
          </p:nvPr>
        </p:nvSpPr>
        <p:spPr/>
        <p:txBody>
          <a:bodyPr/>
          <a:lstStyle/>
          <a:p>
            <a:fld id="{10895658-EA1F-4910-80AB-4DA76E167475}" type="slidenum">
              <a:rPr lang="en-US" smtClean="0"/>
              <a:t>24</a:t>
            </a:fld>
            <a:endParaRPr lang="en-US" dirty="0"/>
          </a:p>
        </p:txBody>
      </p:sp>
    </p:spTree>
    <p:extLst>
      <p:ext uri="{BB962C8B-B14F-4D97-AF65-F5344CB8AC3E}">
        <p14:creationId xmlns:p14="http://schemas.microsoft.com/office/powerpoint/2010/main" val="1618963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8D44B-A3D0-8572-BA19-B2F46A941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E6C73-B4DD-B158-5CE7-78507258C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0792A-339F-7132-85D0-40C59A6DB4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E7044F-C70E-90E5-C05A-DE7F5852FDEA}"/>
              </a:ext>
            </a:extLst>
          </p:cNvPr>
          <p:cNvSpPr>
            <a:spLocks noGrp="1"/>
          </p:cNvSpPr>
          <p:nvPr>
            <p:ph type="sldNum" sz="quarter" idx="5"/>
          </p:nvPr>
        </p:nvSpPr>
        <p:spPr/>
        <p:txBody>
          <a:bodyPr/>
          <a:lstStyle/>
          <a:p>
            <a:fld id="{10895658-EA1F-4910-80AB-4DA76E167475}" type="slidenum">
              <a:rPr lang="en-US" smtClean="0"/>
              <a:t>25</a:t>
            </a:fld>
            <a:endParaRPr lang="en-US" dirty="0"/>
          </a:p>
        </p:txBody>
      </p:sp>
    </p:spTree>
    <p:extLst>
      <p:ext uri="{BB962C8B-B14F-4D97-AF65-F5344CB8AC3E}">
        <p14:creationId xmlns:p14="http://schemas.microsoft.com/office/powerpoint/2010/main" val="1803292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9E3B-C3B3-D046-16F3-5EDC987A27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9377D-8066-D52B-0ABC-4686C1643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12785-3816-24AE-9980-E3C9C11C51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C9EB05-FB96-DECD-6915-0BC5E501C471}"/>
              </a:ext>
            </a:extLst>
          </p:cNvPr>
          <p:cNvSpPr>
            <a:spLocks noGrp="1"/>
          </p:cNvSpPr>
          <p:nvPr>
            <p:ph type="sldNum" sz="quarter" idx="5"/>
          </p:nvPr>
        </p:nvSpPr>
        <p:spPr/>
        <p:txBody>
          <a:bodyPr/>
          <a:lstStyle/>
          <a:p>
            <a:fld id="{10895658-EA1F-4910-80AB-4DA76E167475}" type="slidenum">
              <a:rPr lang="en-US" smtClean="0"/>
              <a:t>26</a:t>
            </a:fld>
            <a:endParaRPr lang="en-US" dirty="0"/>
          </a:p>
        </p:txBody>
      </p:sp>
    </p:spTree>
    <p:extLst>
      <p:ext uri="{BB962C8B-B14F-4D97-AF65-F5344CB8AC3E}">
        <p14:creationId xmlns:p14="http://schemas.microsoft.com/office/powerpoint/2010/main" val="3730751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F581-1470-BCCD-3817-CC4FC4E85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A1AE4-9628-37CA-3EF1-9EDE3BFED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DA19A-70B9-DC67-9B2F-BE3C577B20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F84600-5801-0412-4C96-F5FEC184464B}"/>
              </a:ext>
            </a:extLst>
          </p:cNvPr>
          <p:cNvSpPr>
            <a:spLocks noGrp="1"/>
          </p:cNvSpPr>
          <p:nvPr>
            <p:ph type="sldNum" sz="quarter" idx="5"/>
          </p:nvPr>
        </p:nvSpPr>
        <p:spPr/>
        <p:txBody>
          <a:bodyPr/>
          <a:lstStyle/>
          <a:p>
            <a:fld id="{10895658-EA1F-4910-80AB-4DA76E167475}" type="slidenum">
              <a:rPr lang="en-US" smtClean="0"/>
              <a:t>27</a:t>
            </a:fld>
            <a:endParaRPr lang="en-US" dirty="0"/>
          </a:p>
        </p:txBody>
      </p:sp>
    </p:spTree>
    <p:extLst>
      <p:ext uri="{BB962C8B-B14F-4D97-AF65-F5344CB8AC3E}">
        <p14:creationId xmlns:p14="http://schemas.microsoft.com/office/powerpoint/2010/main" val="217412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3AC82-E6BF-564F-F5DF-348E937DE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BE67A-0198-EF44-45CE-E790126FA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8C5DD-EA34-518D-FE7D-511A62B21C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C4DD22-9BA5-798E-684B-1353B96D2145}"/>
              </a:ext>
            </a:extLst>
          </p:cNvPr>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228599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F9CA-47B8-28D9-0097-EB64DAD5C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79147-0535-5AD0-F179-6B82EF2BA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AAFE0-8C70-41DA-5F76-1BBA8599E9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8CC51-8E21-9241-86C6-CF494EECA14D}"/>
              </a:ext>
            </a:extLst>
          </p:cNvPr>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48885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9C8F-07E7-252F-4E65-C4E2341D1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642A8-1218-214C-F44B-7BC555DA4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E71E8-A84B-CC0B-3CCE-7503B8C3E3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AB3C28-9464-C233-88E3-B3A90A0FEA84}"/>
              </a:ext>
            </a:extLst>
          </p:cNvPr>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3192907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A1C1-FA26-010B-6F77-545FB32BF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33069-730D-843E-98F2-EB6715B84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B2E29-7C7B-0EDE-C84E-96FE4B7536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31EE12-7A82-A5D6-BBA5-DA82B776FCBD}"/>
              </a:ext>
            </a:extLst>
          </p:cNvPr>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77578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F5171-FBB6-F8BD-2B5D-21B0B8A18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73A12-BFE7-7294-588D-9688483FE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32875-C7EC-95FF-AA9F-DDDAF198BA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AD04EF-3F56-DA3C-ECE2-29B924AF9427}"/>
              </a:ext>
            </a:extLst>
          </p:cNvPr>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23268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F0EB4-39D3-7A4E-67DA-6F099BAF8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F2C94-F3D1-7F9C-8AB5-040E4AABB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DA282A-DFD3-C056-479A-C1A0E8F525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246788-5CCE-BD4F-4A18-ED759DF9C5FF}"/>
              </a:ext>
            </a:extLst>
          </p:cNvPr>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4232822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mailto:lynams@jbltd.co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mailto:yukichd@jblt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771736" y="896112"/>
            <a:ext cx="9389288" cy="1362456"/>
          </a:xfrm>
        </p:spPr>
        <p:txBody>
          <a:bodyPr anchor="t">
            <a:normAutofit/>
          </a:bodyPr>
          <a:lstStyle/>
          <a:p>
            <a:pPr algn="ctr"/>
            <a:r>
              <a:rPr lang="en-US" sz="2800" dirty="0">
                <a:solidFill>
                  <a:srgbClr val="D81932"/>
                </a:solidFill>
              </a:rPr>
              <a:t>Medical-Legal issues in the ER: Talking points</a:t>
            </a:r>
            <a:br>
              <a:rPr lang="en-US" sz="2800" dirty="0"/>
            </a:br>
            <a:br>
              <a:rPr lang="en-US" sz="2800" dirty="0"/>
            </a:br>
            <a:r>
              <a:rPr lang="en-US" sz="2800" b="0" cap="none" dirty="0">
                <a:solidFill>
                  <a:srgbClr val="685E59"/>
                </a:solidFill>
                <a:latin typeface="Amasis MT Pro Medium" panose="020F0502020204030204" pitchFamily="18" charset="0"/>
              </a:rPr>
              <a:t>Daniel Yukich and Sarah Lynam</a:t>
            </a:r>
          </a:p>
        </p:txBody>
      </p:sp>
      <p:sp>
        <p:nvSpPr>
          <p:cNvPr id="8" name="Slide Number Placeholder 3">
            <a:extLst>
              <a:ext uri="{FF2B5EF4-FFF2-40B4-BE49-F238E27FC236}">
                <a16:creationId xmlns:a16="http://schemas.microsoft.com/office/drawing/2014/main" id="{77D47D07-D633-5F0C-5848-C18982456D76}"/>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1</a:t>
            </a:fld>
            <a:endParaRPr lang="en-US"/>
          </a:p>
        </p:txBody>
      </p:sp>
      <p:pic>
        <p:nvPicPr>
          <p:cNvPr id="3" name="Picture 9" descr="J&amp;B-logo.png">
            <a:extLst>
              <a:ext uri="{FF2B5EF4-FFF2-40B4-BE49-F238E27FC236}">
                <a16:creationId xmlns:a16="http://schemas.microsoft.com/office/drawing/2014/main" id="{AD3BAA38-0952-F6F3-3D2A-2D2795D30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45989" y="3931404"/>
            <a:ext cx="4515035" cy="82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hicago-lakefront-2.jpg">
            <a:extLst>
              <a:ext uri="{FF2B5EF4-FFF2-40B4-BE49-F238E27FC236}">
                <a16:creationId xmlns:a16="http://schemas.microsoft.com/office/drawing/2014/main" id="{7209560B-960D-0A2D-134C-D285B468EC5F}"/>
              </a:ext>
            </a:extLst>
          </p:cNvPr>
          <p:cNvPicPr>
            <a:picLocks noGrp="1" noChangeAspect="1"/>
          </p:cNvPicPr>
          <p:nvPr>
            <p:ph sz="half" idx="14"/>
          </p:nvPr>
        </p:nvPicPr>
        <p:blipFill>
          <a:blip r:embed="rId4">
            <a:extLst>
              <a:ext uri="{28A0092B-C50C-407E-A947-70E740481C1C}">
                <a14:useLocalDpi xmlns:a14="http://schemas.microsoft.com/office/drawing/2010/main" val="0"/>
              </a:ext>
            </a:extLst>
          </a:blip>
          <a:srcRect/>
          <a:stretch>
            <a:fillRect/>
          </a:stretch>
        </p:blipFill>
        <p:spPr bwMode="auto">
          <a:xfrm>
            <a:off x="771525" y="2770869"/>
            <a:ext cx="4514850" cy="3145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351D-3A8A-970E-A838-D9C3D934C1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A6643-D074-2FA3-0959-D175CAEF9E18}"/>
              </a:ext>
            </a:extLst>
          </p:cNvPr>
          <p:cNvSpPr>
            <a:spLocks noGrp="1"/>
          </p:cNvSpPr>
          <p:nvPr>
            <p:ph type="ctrTitle"/>
          </p:nvPr>
        </p:nvSpPr>
        <p:spPr>
          <a:xfrm>
            <a:off x="4829789" y="323149"/>
            <a:ext cx="7017881" cy="906563"/>
          </a:xfrm>
        </p:spPr>
        <p:txBody>
          <a:bodyPr anchor="b">
            <a:normAutofit/>
          </a:bodyPr>
          <a:lstStyle/>
          <a:p>
            <a:r>
              <a:rPr lang="en-US" sz="4000" cap="none" dirty="0">
                <a:latin typeface="Arial Black" panose="020B0A04020102020204" pitchFamily="34" charset="0"/>
              </a:rPr>
              <a:t>Work with the Attorney</a:t>
            </a:r>
          </a:p>
        </p:txBody>
      </p:sp>
      <p:sp>
        <p:nvSpPr>
          <p:cNvPr id="9" name="Subtitle 2">
            <a:extLst>
              <a:ext uri="{FF2B5EF4-FFF2-40B4-BE49-F238E27FC236}">
                <a16:creationId xmlns:a16="http://schemas.microsoft.com/office/drawing/2014/main" id="{D9996526-7C52-63AE-4343-F6095C199454}"/>
              </a:ext>
            </a:extLst>
          </p:cNvPr>
          <p:cNvSpPr>
            <a:spLocks noGrp="1"/>
          </p:cNvSpPr>
          <p:nvPr>
            <p:ph type="subTitle" idx="1"/>
          </p:nvPr>
        </p:nvSpPr>
        <p:spPr>
          <a:xfrm>
            <a:off x="4818500" y="1359330"/>
            <a:ext cx="6594768" cy="4496608"/>
          </a:xfrm>
        </p:spPr>
        <p:txBody>
          <a:bodyPr>
            <a:noAutofit/>
          </a:bodyPr>
          <a:lstStyle/>
          <a:p>
            <a:pPr marL="342900" indent="-342900">
              <a:buFontTx/>
              <a:buChar char="-"/>
            </a:pPr>
            <a:r>
              <a:rPr lang="en-US" sz="1500" dirty="0"/>
              <a:t>You are the expert</a:t>
            </a:r>
          </a:p>
          <a:p>
            <a:pPr marL="342900" indent="-342900">
              <a:buFontTx/>
              <a:buChar char="-"/>
            </a:pPr>
            <a:r>
              <a:rPr lang="en-US" sz="1500" dirty="0"/>
              <a:t>In medical malpractice cases, parties are required to provide “expert testimony” to prove medical negligence</a:t>
            </a:r>
          </a:p>
          <a:p>
            <a:pPr marL="342900" indent="-342900">
              <a:buFontTx/>
              <a:buChar char="-"/>
            </a:pPr>
            <a:r>
              <a:rPr lang="en-US" sz="1500" dirty="0"/>
              <a:t>Illinois IPI 105.01: “A nurse must possess the knowledge, skill, and care ordinarily used by a reasonably careful nurse. The failure to do something that a reasonably careful nurse would do, or the doing of something that a reasonably careful nurse would not do under circumstances, similar to those shown by the evidence, is professional negligence.” “Professional negligence” means a deviation from the standard of care</a:t>
            </a:r>
          </a:p>
          <a:p>
            <a:pPr marL="342900" indent="-342900">
              <a:buFontTx/>
              <a:buChar char="-"/>
            </a:pPr>
            <a:r>
              <a:rPr lang="en-US" sz="1500" dirty="0"/>
              <a:t>Your attorney will have hired expert witnesses to defend your care, but you may also be of great assistance in defending your care</a:t>
            </a:r>
          </a:p>
          <a:p>
            <a:pPr marL="342900" indent="-342900">
              <a:buFontTx/>
              <a:buChar char="-"/>
            </a:pPr>
            <a:r>
              <a:rPr lang="en-US" sz="1500" dirty="0"/>
              <a:t>Role of expert witness- liability, causation, damages</a:t>
            </a:r>
          </a:p>
        </p:txBody>
      </p:sp>
      <p:pic>
        <p:nvPicPr>
          <p:cNvPr id="4" name="Picture 3" descr="A person in scrubs sitting on a hospital bed">
            <a:extLst>
              <a:ext uri="{FF2B5EF4-FFF2-40B4-BE49-F238E27FC236}">
                <a16:creationId xmlns:a16="http://schemas.microsoft.com/office/drawing/2014/main" id="{FEDC54B9-03E1-80E6-1812-7382302DA61A}"/>
              </a:ext>
            </a:extLst>
          </p:cNvPr>
          <p:cNvPicPr>
            <a:picLocks noChangeAspect="1"/>
          </p:cNvPicPr>
          <p:nvPr/>
        </p:nvPicPr>
        <p:blipFill>
          <a:blip r:embed="rId3"/>
          <a:srcRect l="41769" r="22963" b="-1"/>
          <a:stretch/>
        </p:blipFill>
        <p:spPr>
          <a:xfrm>
            <a:off x="20" y="-1"/>
            <a:ext cx="407609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a:noFill/>
        </p:spPr>
      </p:pic>
    </p:spTree>
    <p:extLst>
      <p:ext uri="{BB962C8B-B14F-4D97-AF65-F5344CB8AC3E}">
        <p14:creationId xmlns:p14="http://schemas.microsoft.com/office/powerpoint/2010/main" val="291113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3B399-602F-DE74-66BD-4C11A6D24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508A8-8925-F530-57F0-6BF1B9E8C9A6}"/>
              </a:ext>
            </a:extLst>
          </p:cNvPr>
          <p:cNvSpPr>
            <a:spLocks noGrp="1"/>
          </p:cNvSpPr>
          <p:nvPr>
            <p:ph type="title"/>
          </p:nvPr>
        </p:nvSpPr>
        <p:spPr>
          <a:xfrm>
            <a:off x="771736" y="896112"/>
            <a:ext cx="9389288" cy="1362456"/>
          </a:xfrm>
        </p:spPr>
        <p:txBody>
          <a:bodyPr anchor="t">
            <a:normAutofit/>
          </a:bodyPr>
          <a:lstStyle/>
          <a:p>
            <a:r>
              <a:rPr lang="en-US" cap="none" dirty="0"/>
              <a:t>Trial If No Settlement</a:t>
            </a:r>
          </a:p>
        </p:txBody>
      </p:sp>
      <p:sp>
        <p:nvSpPr>
          <p:cNvPr id="14" name="Slide Number Placeholder 2">
            <a:extLst>
              <a:ext uri="{FF2B5EF4-FFF2-40B4-BE49-F238E27FC236}">
                <a16:creationId xmlns:a16="http://schemas.microsoft.com/office/drawing/2014/main" id="{0D943A4A-8D0D-0047-E3E4-F2CA7ADECA6E}"/>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11</a:t>
            </a:fld>
            <a:endParaRPr lang="en-US"/>
          </a:p>
        </p:txBody>
      </p:sp>
      <p:sp>
        <p:nvSpPr>
          <p:cNvPr id="9" name="Subtitle 2">
            <a:extLst>
              <a:ext uri="{FF2B5EF4-FFF2-40B4-BE49-F238E27FC236}">
                <a16:creationId xmlns:a16="http://schemas.microsoft.com/office/drawing/2014/main" id="{6FC62D49-86BA-1D55-B9C2-AC79C2E020F2}"/>
              </a:ext>
            </a:extLst>
          </p:cNvPr>
          <p:cNvSpPr>
            <a:spLocks noGrp="1"/>
          </p:cNvSpPr>
          <p:nvPr>
            <p:ph sz="half" idx="14"/>
          </p:nvPr>
        </p:nvSpPr>
        <p:spPr>
          <a:xfrm>
            <a:off x="771736" y="2424684"/>
            <a:ext cx="4515035" cy="3505200"/>
          </a:xfrm>
        </p:spPr>
        <p:txBody>
          <a:bodyPr>
            <a:normAutofit/>
          </a:bodyPr>
          <a:lstStyle/>
          <a:p>
            <a:pPr marL="342900" indent="-342900">
              <a:buFontTx/>
              <a:buChar char="-"/>
            </a:pPr>
            <a:r>
              <a:rPr lang="en-US" sz="1600" dirty="0"/>
              <a:t>Trial preparation may be extensive</a:t>
            </a:r>
          </a:p>
          <a:p>
            <a:pPr marL="342900" indent="-342900">
              <a:buFontTx/>
              <a:buChar char="-"/>
            </a:pPr>
            <a:r>
              <a:rPr lang="en-US" sz="1600" dirty="0"/>
              <a:t>Witness preparation</a:t>
            </a:r>
          </a:p>
          <a:p>
            <a:pPr marL="342900" indent="-342900">
              <a:buFontTx/>
              <a:buChar char="-"/>
            </a:pPr>
            <a:r>
              <a:rPr lang="en-US" sz="1600" dirty="0"/>
              <a:t>Meeting with attorney</a:t>
            </a:r>
          </a:p>
          <a:p>
            <a:pPr marL="342900" indent="-342900">
              <a:buFontTx/>
              <a:buChar char="-"/>
            </a:pPr>
            <a:r>
              <a:rPr lang="en-US" sz="1600" dirty="0"/>
              <a:t>Reviewing transcripts, testimonies, records</a:t>
            </a:r>
          </a:p>
          <a:p>
            <a:pPr marL="342900" indent="-342900">
              <a:buFontTx/>
              <a:buChar char="-"/>
            </a:pPr>
            <a:r>
              <a:rPr lang="en-US" sz="1600" dirty="0"/>
              <a:t>Daily presence (if named defendant)</a:t>
            </a:r>
          </a:p>
          <a:p>
            <a:pPr marL="342900" indent="-342900">
              <a:buFontTx/>
              <a:buChar char="-"/>
            </a:pPr>
            <a:r>
              <a:rPr lang="en-US" sz="1600" dirty="0"/>
              <a:t>Judge, jury, exhibits, attorneys, electronic equipment</a:t>
            </a:r>
          </a:p>
          <a:p>
            <a:endParaRPr lang="en-US" sz="1500" dirty="0"/>
          </a:p>
        </p:txBody>
      </p:sp>
      <p:pic>
        <p:nvPicPr>
          <p:cNvPr id="6" name="Picture 5" descr="A drawing of a person in a suit standing in front of a courtroom&#10;&#10;Description automatically generated">
            <a:extLst>
              <a:ext uri="{FF2B5EF4-FFF2-40B4-BE49-F238E27FC236}">
                <a16:creationId xmlns:a16="http://schemas.microsoft.com/office/drawing/2014/main" id="{5AE4B755-8F75-10EF-BC23-9088A4353689}"/>
              </a:ext>
            </a:extLst>
          </p:cNvPr>
          <p:cNvPicPr>
            <a:picLocks noChangeAspect="1"/>
          </p:cNvPicPr>
          <p:nvPr/>
        </p:nvPicPr>
        <p:blipFill>
          <a:blip r:embed="rId3"/>
          <a:srcRect r="17192" b="-2"/>
          <a:stretch/>
        </p:blipFill>
        <p:spPr>
          <a:xfrm>
            <a:off x="5645989" y="1950720"/>
            <a:ext cx="5339520" cy="4145280"/>
          </a:xfrm>
          <a:prstGeom prst="rect">
            <a:avLst/>
          </a:prstGeom>
          <a:noFill/>
        </p:spPr>
      </p:pic>
    </p:spTree>
    <p:extLst>
      <p:ext uri="{BB962C8B-B14F-4D97-AF65-F5344CB8AC3E}">
        <p14:creationId xmlns:p14="http://schemas.microsoft.com/office/powerpoint/2010/main" val="194092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AD4BD-E533-464A-883A-40303B1422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39E56-B4D3-EF49-79C5-ECA416DA5AB0}"/>
              </a:ext>
            </a:extLst>
          </p:cNvPr>
          <p:cNvSpPr>
            <a:spLocks noGrp="1"/>
          </p:cNvSpPr>
          <p:nvPr>
            <p:ph type="title"/>
          </p:nvPr>
        </p:nvSpPr>
        <p:spPr>
          <a:xfrm>
            <a:off x="771736" y="896112"/>
            <a:ext cx="9389288" cy="1362456"/>
          </a:xfrm>
        </p:spPr>
        <p:txBody>
          <a:bodyPr anchor="t">
            <a:normAutofit/>
          </a:bodyPr>
          <a:lstStyle/>
          <a:p>
            <a:r>
              <a:rPr lang="en-US" cap="none" dirty="0"/>
              <a:t>Trial Testimony</a:t>
            </a:r>
          </a:p>
        </p:txBody>
      </p:sp>
      <p:sp>
        <p:nvSpPr>
          <p:cNvPr id="14" name="Slide Number Placeholder 2">
            <a:extLst>
              <a:ext uri="{FF2B5EF4-FFF2-40B4-BE49-F238E27FC236}">
                <a16:creationId xmlns:a16="http://schemas.microsoft.com/office/drawing/2014/main" id="{1DCFB311-C884-3063-AF7F-ABEE594B454A}"/>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12</a:t>
            </a:fld>
            <a:endParaRPr lang="en-US"/>
          </a:p>
        </p:txBody>
      </p:sp>
      <p:sp>
        <p:nvSpPr>
          <p:cNvPr id="9" name="Subtitle 2">
            <a:extLst>
              <a:ext uri="{FF2B5EF4-FFF2-40B4-BE49-F238E27FC236}">
                <a16:creationId xmlns:a16="http://schemas.microsoft.com/office/drawing/2014/main" id="{E80E2BEA-4041-3170-9990-AD3058C5F74B}"/>
              </a:ext>
            </a:extLst>
          </p:cNvPr>
          <p:cNvSpPr>
            <a:spLocks noGrp="1"/>
          </p:cNvSpPr>
          <p:nvPr>
            <p:ph sz="half" idx="14"/>
          </p:nvPr>
        </p:nvSpPr>
        <p:spPr>
          <a:xfrm>
            <a:off x="771736" y="2258568"/>
            <a:ext cx="4515035" cy="3505200"/>
          </a:xfrm>
        </p:spPr>
        <p:txBody>
          <a:bodyPr>
            <a:normAutofit/>
          </a:bodyPr>
          <a:lstStyle/>
          <a:p>
            <a:pPr marL="342900" indent="-342900">
              <a:buFontTx/>
              <a:buChar char="-"/>
            </a:pPr>
            <a:r>
              <a:rPr lang="en-US" sz="1600" dirty="0"/>
              <a:t>The jury is always watching</a:t>
            </a:r>
          </a:p>
          <a:p>
            <a:pPr marL="342900" indent="-342900">
              <a:buFontTx/>
              <a:buChar char="-"/>
            </a:pPr>
            <a:r>
              <a:rPr lang="en-US" sz="1600" dirty="0"/>
              <a:t>This is medical negligence case</a:t>
            </a:r>
          </a:p>
          <a:p>
            <a:pPr marL="342900" indent="-342900">
              <a:buFontTx/>
              <a:buChar char="-"/>
            </a:pPr>
            <a:r>
              <a:rPr lang="en-US" sz="1600" dirty="0"/>
              <a:t>Jurors are turned off by aggressiveness and combative behavior</a:t>
            </a:r>
          </a:p>
          <a:p>
            <a:pPr marL="342900" indent="-342900">
              <a:buFontTx/>
              <a:buChar char="-"/>
            </a:pPr>
            <a:r>
              <a:rPr lang="en-US" sz="1600" dirty="0"/>
              <a:t>Calm, cool, collected</a:t>
            </a:r>
          </a:p>
          <a:p>
            <a:pPr marL="342900" indent="-342900">
              <a:buFontTx/>
              <a:buChar char="-"/>
            </a:pPr>
            <a:r>
              <a:rPr lang="en-US" sz="1600" dirty="0"/>
              <a:t>Answer the questions posed</a:t>
            </a:r>
          </a:p>
          <a:p>
            <a:pPr marL="342900" indent="-342900">
              <a:buFontTx/>
              <a:buChar char="-"/>
            </a:pPr>
            <a:r>
              <a:rPr lang="en-US" sz="1600" dirty="0"/>
              <a:t>Do not advocate - let attorney do that</a:t>
            </a:r>
          </a:p>
          <a:p>
            <a:pPr marL="342900" indent="-342900">
              <a:buFontTx/>
              <a:buChar char="-"/>
            </a:pPr>
            <a:r>
              <a:rPr lang="en-US" sz="1600" dirty="0"/>
              <a:t>Look at the jury when answering questions</a:t>
            </a:r>
          </a:p>
          <a:p>
            <a:endParaRPr lang="en-US" sz="1500" dirty="0"/>
          </a:p>
        </p:txBody>
      </p:sp>
      <p:pic>
        <p:nvPicPr>
          <p:cNvPr id="6" name="Picture 5" descr="A drawing of a person in a suit standing in front of a courtroom&#10;&#10;Description automatically generated">
            <a:extLst>
              <a:ext uri="{FF2B5EF4-FFF2-40B4-BE49-F238E27FC236}">
                <a16:creationId xmlns:a16="http://schemas.microsoft.com/office/drawing/2014/main" id="{5025E6E4-C4FE-6731-EE8A-8758EB5CF95D}"/>
              </a:ext>
            </a:extLst>
          </p:cNvPr>
          <p:cNvPicPr>
            <a:picLocks noChangeAspect="1"/>
          </p:cNvPicPr>
          <p:nvPr/>
        </p:nvPicPr>
        <p:blipFill>
          <a:blip r:embed="rId3"/>
          <a:srcRect r="17192" b="-2"/>
          <a:stretch/>
        </p:blipFill>
        <p:spPr>
          <a:xfrm>
            <a:off x="5645989" y="1950720"/>
            <a:ext cx="5339520" cy="4145280"/>
          </a:xfrm>
          <a:prstGeom prst="rect">
            <a:avLst/>
          </a:prstGeom>
          <a:noFill/>
        </p:spPr>
      </p:pic>
    </p:spTree>
    <p:extLst>
      <p:ext uri="{BB962C8B-B14F-4D97-AF65-F5344CB8AC3E}">
        <p14:creationId xmlns:p14="http://schemas.microsoft.com/office/powerpoint/2010/main" val="23713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AF8C6-9296-DF32-D38A-AC9FFFA08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DF8A4-1000-BBB3-3E27-F51574A8B52C}"/>
              </a:ext>
            </a:extLst>
          </p:cNvPr>
          <p:cNvSpPr>
            <a:spLocks noGrp="1"/>
          </p:cNvSpPr>
          <p:nvPr>
            <p:ph type="title"/>
          </p:nvPr>
        </p:nvSpPr>
        <p:spPr>
          <a:xfrm>
            <a:off x="3812332" y="240157"/>
            <a:ext cx="7606895" cy="1698372"/>
          </a:xfrm>
        </p:spPr>
        <p:txBody>
          <a:bodyPr anchor="t">
            <a:normAutofit/>
          </a:bodyPr>
          <a:lstStyle/>
          <a:p>
            <a:r>
              <a:rPr lang="en-US" sz="3700" cap="none" dirty="0"/>
              <a:t>Responding to a Subpoena for Deposition or Trial Testimony</a:t>
            </a:r>
          </a:p>
        </p:txBody>
      </p:sp>
      <p:pic>
        <p:nvPicPr>
          <p:cNvPr id="5" name="Picture 4" descr="A person sitting at a desk&#10;&#10;Description automatically generated">
            <a:extLst>
              <a:ext uri="{FF2B5EF4-FFF2-40B4-BE49-F238E27FC236}">
                <a16:creationId xmlns:a16="http://schemas.microsoft.com/office/drawing/2014/main" id="{804E6B3B-ACB1-F44F-6937-835400D60750}"/>
              </a:ext>
            </a:extLst>
          </p:cNvPr>
          <p:cNvPicPr>
            <a:picLocks noChangeAspect="1"/>
          </p:cNvPicPr>
          <p:nvPr/>
        </p:nvPicPr>
        <p:blipFill>
          <a:blip r:embed="rId3"/>
          <a:srcRect l="38930" r="37634" b="-1"/>
          <a:stretch/>
        </p:blipFill>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a:noFill/>
        </p:spPr>
      </p:pic>
      <p:sp>
        <p:nvSpPr>
          <p:cNvPr id="9" name="Subtitle 2">
            <a:extLst>
              <a:ext uri="{FF2B5EF4-FFF2-40B4-BE49-F238E27FC236}">
                <a16:creationId xmlns:a16="http://schemas.microsoft.com/office/drawing/2014/main" id="{2749A36E-E710-57C0-A92D-9E687B838421}"/>
              </a:ext>
            </a:extLst>
          </p:cNvPr>
          <p:cNvSpPr>
            <a:spLocks noGrp="1"/>
          </p:cNvSpPr>
          <p:nvPr>
            <p:ph sz="half" idx="16"/>
          </p:nvPr>
        </p:nvSpPr>
        <p:spPr>
          <a:xfrm>
            <a:off x="3812332" y="1938529"/>
            <a:ext cx="7615274" cy="4091496"/>
          </a:xfrm>
        </p:spPr>
        <p:txBody>
          <a:bodyPr>
            <a:normAutofit/>
          </a:bodyPr>
          <a:lstStyle/>
          <a:p>
            <a:pPr marL="342900" indent="-342900">
              <a:buFontTx/>
              <a:buChar char="-"/>
            </a:pPr>
            <a:r>
              <a:rPr lang="en-US" dirty="0"/>
              <a:t>This involves risk, so an attorney may be hired to represent you</a:t>
            </a:r>
          </a:p>
          <a:p>
            <a:pPr marL="342900" indent="-342900">
              <a:buFontTx/>
              <a:buChar char="-"/>
            </a:pPr>
            <a:r>
              <a:rPr lang="en-US" dirty="0"/>
              <a:t>Connect with the attorney</a:t>
            </a:r>
          </a:p>
          <a:p>
            <a:pPr marL="342900" indent="-342900">
              <a:buFontTx/>
              <a:buChar char="-"/>
            </a:pPr>
            <a:r>
              <a:rPr lang="en-US" dirty="0"/>
              <a:t>Obtain records from attorney - </a:t>
            </a:r>
            <a:r>
              <a:rPr lang="en-US" b="1" dirty="0"/>
              <a:t>Do not go through EMR</a:t>
            </a:r>
          </a:p>
          <a:p>
            <a:pPr marL="342900" indent="-342900">
              <a:buFontTx/>
              <a:buChar char="-"/>
            </a:pPr>
            <a:r>
              <a:rPr lang="en-US" dirty="0"/>
              <a:t>Prepare with the attorney</a:t>
            </a:r>
          </a:p>
          <a:p>
            <a:pPr marL="342900" indent="-342900">
              <a:buFontTx/>
              <a:buChar char="-"/>
            </a:pPr>
            <a:r>
              <a:rPr lang="en-US" dirty="0"/>
              <a:t>In general, depositions via Zoom</a:t>
            </a:r>
          </a:p>
          <a:p>
            <a:pPr marL="342900" indent="-342900">
              <a:buFontTx/>
              <a:buChar char="-"/>
            </a:pPr>
            <a:r>
              <a:rPr lang="en-US" dirty="0"/>
              <a:t>Criminal trials - in person - ASA involvement</a:t>
            </a:r>
          </a:p>
          <a:p>
            <a:pPr marL="342900" indent="-342900">
              <a:buFontTx/>
              <a:buChar char="-"/>
            </a:pPr>
            <a:r>
              <a:rPr lang="en-US" dirty="0"/>
              <a:t>You are a witness based on your treatment and/or observations of a patient</a:t>
            </a:r>
          </a:p>
          <a:p>
            <a:pPr marL="342900" indent="-342900">
              <a:buFontTx/>
              <a:buChar char="-"/>
            </a:pPr>
            <a:r>
              <a:rPr lang="en-US" dirty="0"/>
              <a:t>Have your CV, fee schedule (ask team), and W9 ready (compensation for testimony in civil matters)</a:t>
            </a:r>
          </a:p>
        </p:txBody>
      </p:sp>
      <p:sp>
        <p:nvSpPr>
          <p:cNvPr id="14" name="Slide Number Placeholder 4">
            <a:extLst>
              <a:ext uri="{FF2B5EF4-FFF2-40B4-BE49-F238E27FC236}">
                <a16:creationId xmlns:a16="http://schemas.microsoft.com/office/drawing/2014/main" id="{0F56167E-B80E-83B9-AB45-4E6507C75009}"/>
              </a:ext>
            </a:extLst>
          </p:cNvPr>
          <p:cNvSpPr>
            <a:spLocks noGrp="1"/>
          </p:cNvSpPr>
          <p:nvPr>
            <p:ph type="sldNum" sz="quarter" idx="12"/>
          </p:nvPr>
        </p:nvSpPr>
        <p:spPr>
          <a:xfrm>
            <a:off x="10962027" y="6356350"/>
            <a:ext cx="457200" cy="365125"/>
          </a:xfrm>
        </p:spPr>
        <p:txBody>
          <a:bodyPr/>
          <a:lstStyle/>
          <a:p>
            <a:pPr>
              <a:spcAft>
                <a:spcPts val="600"/>
              </a:spcAft>
            </a:pPr>
            <a:fld id="{B5CEABB6-07DC-46E8-9B57-56EC44A396E5}" type="slidenum">
              <a:rPr lang="en-US" smtClean="0"/>
              <a:pPr>
                <a:spcAft>
                  <a:spcPts val="600"/>
                </a:spcAft>
              </a:pPr>
              <a:t>13</a:t>
            </a:fld>
            <a:endParaRPr lang="en-US"/>
          </a:p>
        </p:txBody>
      </p:sp>
    </p:spTree>
    <p:extLst>
      <p:ext uri="{BB962C8B-B14F-4D97-AF65-F5344CB8AC3E}">
        <p14:creationId xmlns:p14="http://schemas.microsoft.com/office/powerpoint/2010/main" val="3724164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a:xfrm>
            <a:off x="3137916" y="235890"/>
            <a:ext cx="3892296" cy="1274065"/>
          </a:xfrm>
        </p:spPr>
        <p:txBody>
          <a:bodyPr anchor="t">
            <a:normAutofit/>
          </a:bodyPr>
          <a:lstStyle/>
          <a:p>
            <a:r>
              <a:rPr lang="en-US" cap="none" dirty="0"/>
              <a:t>Charting</a:t>
            </a:r>
          </a:p>
        </p:txBody>
      </p:sp>
      <p:sp>
        <p:nvSpPr>
          <p:cNvPr id="3" name="Subtitle 2">
            <a:extLst>
              <a:ext uri="{FF2B5EF4-FFF2-40B4-BE49-F238E27FC236}">
                <a16:creationId xmlns:a16="http://schemas.microsoft.com/office/drawing/2014/main" id="{1901B20D-4C28-4DA3-ABBD-718C22A5E58B}"/>
              </a:ext>
            </a:extLst>
          </p:cNvPr>
          <p:cNvSpPr>
            <a:spLocks noGrp="1"/>
          </p:cNvSpPr>
          <p:nvPr>
            <p:ph sz="half" idx="14"/>
          </p:nvPr>
        </p:nvSpPr>
        <p:spPr>
          <a:xfrm>
            <a:off x="3137916" y="1281949"/>
            <a:ext cx="7427976" cy="2836587"/>
          </a:xfrm>
        </p:spPr>
        <p:txBody>
          <a:bodyPr>
            <a:normAutofit/>
          </a:bodyPr>
          <a:lstStyle/>
          <a:p>
            <a:pPr>
              <a:buFont typeface="Wingdings" panose="05000000000000000000" pitchFamily="2" charset="2"/>
              <a:buChar char="§"/>
            </a:pPr>
            <a:r>
              <a:rPr lang="en-US" dirty="0"/>
              <a:t>“If it’s not documented, it’s not done.”</a:t>
            </a:r>
          </a:p>
          <a:p>
            <a:pPr>
              <a:buFont typeface="Wingdings" panose="05000000000000000000" pitchFamily="2" charset="2"/>
              <a:buChar char="§"/>
            </a:pPr>
            <a:r>
              <a:rPr lang="en-US" dirty="0"/>
              <a:t>Importance of documentation in the legal process</a:t>
            </a:r>
          </a:p>
          <a:p>
            <a:pPr>
              <a:buFont typeface="Wingdings" panose="05000000000000000000" pitchFamily="2" charset="2"/>
              <a:buChar char="§"/>
            </a:pPr>
            <a:r>
              <a:rPr lang="en-US" dirty="0"/>
              <a:t>It is much easier to defend a case with documentation supporting care</a:t>
            </a:r>
          </a:p>
          <a:p>
            <a:pPr>
              <a:buFont typeface="Wingdings" panose="05000000000000000000" pitchFamily="2" charset="2"/>
              <a:buChar char="§"/>
            </a:pPr>
            <a:r>
              <a:rPr lang="en-US" dirty="0"/>
              <a:t>It is much easier to refresh recollection with good documentation</a:t>
            </a:r>
          </a:p>
          <a:p>
            <a:endParaRPr lang="en-US" dirty="0"/>
          </a:p>
        </p:txBody>
      </p:sp>
      <p:pic>
        <p:nvPicPr>
          <p:cNvPr id="11" name="Picture Placeholder 10" descr="A person in scrubs using a computer&#10;&#10;Description automatically generated">
            <a:extLst>
              <a:ext uri="{FF2B5EF4-FFF2-40B4-BE49-F238E27FC236}">
                <a16:creationId xmlns:a16="http://schemas.microsoft.com/office/drawing/2014/main" id="{363270D2-4069-3C25-4447-0643A1AE03D4}"/>
              </a:ext>
            </a:extLst>
          </p:cNvPr>
          <p:cNvPicPr>
            <a:picLocks noGrp="1" noChangeAspect="1"/>
          </p:cNvPicPr>
          <p:nvPr>
            <p:ph sz="half" idx="1"/>
          </p:nvPr>
        </p:nvPicPr>
        <p:blipFill>
          <a:blip r:embed="rId3"/>
          <a:stretch>
            <a:fillRect/>
          </a:stretch>
        </p:blipFill>
        <p:spPr>
          <a:xfrm>
            <a:off x="6555694" y="3682306"/>
            <a:ext cx="4850826" cy="2674044"/>
          </a:xfrm>
          <a:noFill/>
        </p:spPr>
      </p:pic>
      <p:sp>
        <p:nvSpPr>
          <p:cNvPr id="16" name="Slide Number Placeholder 4">
            <a:extLst>
              <a:ext uri="{FF2B5EF4-FFF2-40B4-BE49-F238E27FC236}">
                <a16:creationId xmlns:a16="http://schemas.microsoft.com/office/drawing/2014/main" id="{24CA6907-235D-DDE6-16EB-DE331F8A9232}"/>
              </a:ext>
            </a:extLst>
          </p:cNvPr>
          <p:cNvSpPr>
            <a:spLocks noGrp="1"/>
          </p:cNvSpPr>
          <p:nvPr>
            <p:ph type="sldNum" sz="quarter" idx="12"/>
          </p:nvPr>
        </p:nvSpPr>
        <p:spPr>
          <a:xfrm>
            <a:off x="10949320" y="6356350"/>
            <a:ext cx="457200" cy="365125"/>
          </a:xfrm>
        </p:spPr>
        <p:txBody>
          <a:bodyPr/>
          <a:lstStyle/>
          <a:p>
            <a:pPr>
              <a:spcAft>
                <a:spcPts val="600"/>
              </a:spcAft>
            </a:pPr>
            <a:fld id="{B5CEABB6-07DC-46E8-9B57-56EC44A396E5}" type="slidenum">
              <a:rPr lang="en-US" smtClean="0"/>
              <a:pPr>
                <a:spcAft>
                  <a:spcPts val="600"/>
                </a:spcAft>
              </a:pPr>
              <a:t>14</a:t>
            </a:fld>
            <a:endParaRPr lang="en-US"/>
          </a:p>
        </p:txBody>
      </p:sp>
    </p:spTree>
    <p:extLst>
      <p:ext uri="{BB962C8B-B14F-4D97-AF65-F5344CB8AC3E}">
        <p14:creationId xmlns:p14="http://schemas.microsoft.com/office/powerpoint/2010/main" val="132953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BFA1-D9EF-4070-8ED9-35BD43A4B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66A9F-85C6-9744-CA1D-115D02CE2DAF}"/>
              </a:ext>
            </a:extLst>
          </p:cNvPr>
          <p:cNvSpPr>
            <a:spLocks noGrp="1"/>
          </p:cNvSpPr>
          <p:nvPr>
            <p:ph type="title"/>
          </p:nvPr>
        </p:nvSpPr>
        <p:spPr>
          <a:xfrm>
            <a:off x="2959608" y="201167"/>
            <a:ext cx="3892296" cy="1274065"/>
          </a:xfrm>
        </p:spPr>
        <p:txBody>
          <a:bodyPr anchor="t">
            <a:normAutofit/>
          </a:bodyPr>
          <a:lstStyle/>
          <a:p>
            <a:r>
              <a:rPr lang="en-US" cap="none" dirty="0"/>
              <a:t>Charting</a:t>
            </a:r>
            <a:endParaRPr lang="en-US" dirty="0"/>
          </a:p>
        </p:txBody>
      </p:sp>
      <p:sp>
        <p:nvSpPr>
          <p:cNvPr id="3" name="Subtitle 2">
            <a:extLst>
              <a:ext uri="{FF2B5EF4-FFF2-40B4-BE49-F238E27FC236}">
                <a16:creationId xmlns:a16="http://schemas.microsoft.com/office/drawing/2014/main" id="{65DE5398-6ECA-E53D-06B1-2CE824063C72}"/>
              </a:ext>
            </a:extLst>
          </p:cNvPr>
          <p:cNvSpPr>
            <a:spLocks noGrp="1"/>
          </p:cNvSpPr>
          <p:nvPr>
            <p:ph sz="half" idx="14"/>
          </p:nvPr>
        </p:nvSpPr>
        <p:spPr>
          <a:xfrm>
            <a:off x="3112262" y="1184967"/>
            <a:ext cx="8065658" cy="2836587"/>
          </a:xfrm>
        </p:spPr>
        <p:txBody>
          <a:bodyPr>
            <a:normAutofit/>
          </a:bodyPr>
          <a:lstStyle/>
          <a:p>
            <a:r>
              <a:rPr lang="en-US" dirty="0"/>
              <a:t>Nurse charting in ED should convey a timeline</a:t>
            </a:r>
          </a:p>
          <a:p>
            <a:r>
              <a:rPr lang="en-US" dirty="0"/>
              <a:t>Triage/Clinician - times, times, times (timing can be everything in certain medical malpractice matters)</a:t>
            </a:r>
          </a:p>
          <a:p>
            <a:r>
              <a:rPr lang="en-US" dirty="0"/>
              <a:t>Reason for visit</a:t>
            </a:r>
          </a:p>
          <a:p>
            <a:r>
              <a:rPr lang="en-US" dirty="0"/>
              <a:t>Timeline can be critical, especially in pediatric cases</a:t>
            </a:r>
          </a:p>
          <a:p>
            <a:r>
              <a:rPr lang="en-US" dirty="0"/>
              <a:t>Attorneys and experts rely on charting, particularly timing of activities</a:t>
            </a:r>
          </a:p>
        </p:txBody>
      </p:sp>
      <p:sp>
        <p:nvSpPr>
          <p:cNvPr id="16" name="Slide Number Placeholder 4">
            <a:extLst>
              <a:ext uri="{FF2B5EF4-FFF2-40B4-BE49-F238E27FC236}">
                <a16:creationId xmlns:a16="http://schemas.microsoft.com/office/drawing/2014/main" id="{815F7C75-C7E2-CEAA-93BD-C2EECF500CA6}"/>
              </a:ext>
            </a:extLst>
          </p:cNvPr>
          <p:cNvSpPr>
            <a:spLocks noGrp="1"/>
          </p:cNvSpPr>
          <p:nvPr>
            <p:ph type="sldNum" sz="quarter" idx="12"/>
          </p:nvPr>
        </p:nvSpPr>
        <p:spPr>
          <a:xfrm>
            <a:off x="10949320" y="6356350"/>
            <a:ext cx="457200" cy="365125"/>
          </a:xfrm>
        </p:spPr>
        <p:txBody>
          <a:bodyPr/>
          <a:lstStyle/>
          <a:p>
            <a:pPr>
              <a:spcAft>
                <a:spcPts val="600"/>
              </a:spcAft>
            </a:pPr>
            <a:fld id="{B5CEABB6-07DC-46E8-9B57-56EC44A396E5}" type="slidenum">
              <a:rPr lang="en-US" smtClean="0"/>
              <a:pPr>
                <a:spcAft>
                  <a:spcPts val="600"/>
                </a:spcAft>
              </a:pPr>
              <a:t>15</a:t>
            </a:fld>
            <a:endParaRPr lang="en-US"/>
          </a:p>
        </p:txBody>
      </p:sp>
      <p:pic>
        <p:nvPicPr>
          <p:cNvPr id="7" name="Picture 6">
            <a:extLst>
              <a:ext uri="{FF2B5EF4-FFF2-40B4-BE49-F238E27FC236}">
                <a16:creationId xmlns:a16="http://schemas.microsoft.com/office/drawing/2014/main" id="{5EB396F1-E383-8C2B-153D-0035CB1A7B28}"/>
              </a:ext>
            </a:extLst>
          </p:cNvPr>
          <p:cNvPicPr>
            <a:picLocks noChangeAspect="1"/>
          </p:cNvPicPr>
          <p:nvPr/>
        </p:nvPicPr>
        <p:blipFill>
          <a:blip r:embed="rId3"/>
          <a:stretch>
            <a:fillRect/>
          </a:stretch>
        </p:blipFill>
        <p:spPr>
          <a:xfrm>
            <a:off x="6553683" y="3670214"/>
            <a:ext cx="4852837" cy="2670279"/>
          </a:xfrm>
          <a:prstGeom prst="rect">
            <a:avLst/>
          </a:prstGeom>
        </p:spPr>
      </p:pic>
    </p:spTree>
    <p:extLst>
      <p:ext uri="{BB962C8B-B14F-4D97-AF65-F5344CB8AC3E}">
        <p14:creationId xmlns:p14="http://schemas.microsoft.com/office/powerpoint/2010/main" val="194518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8E1C-8305-B790-96CF-81111B77D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71389-C3C9-0166-3302-2C82BBF67796}"/>
              </a:ext>
            </a:extLst>
          </p:cNvPr>
          <p:cNvSpPr>
            <a:spLocks noGrp="1"/>
          </p:cNvSpPr>
          <p:nvPr>
            <p:ph type="title"/>
          </p:nvPr>
        </p:nvSpPr>
        <p:spPr>
          <a:xfrm>
            <a:off x="2959607" y="201167"/>
            <a:ext cx="5388745" cy="1274065"/>
          </a:xfrm>
        </p:spPr>
        <p:txBody>
          <a:bodyPr anchor="t">
            <a:normAutofit/>
          </a:bodyPr>
          <a:lstStyle/>
          <a:p>
            <a:r>
              <a:rPr lang="en-US" cap="none" dirty="0"/>
              <a:t>Charting Essentials</a:t>
            </a:r>
            <a:endParaRPr lang="en-US" dirty="0"/>
          </a:p>
        </p:txBody>
      </p:sp>
      <p:sp>
        <p:nvSpPr>
          <p:cNvPr id="3" name="Subtitle 2">
            <a:extLst>
              <a:ext uri="{FF2B5EF4-FFF2-40B4-BE49-F238E27FC236}">
                <a16:creationId xmlns:a16="http://schemas.microsoft.com/office/drawing/2014/main" id="{65CE8C26-1B91-9873-3A90-EE6696F1E677}"/>
              </a:ext>
            </a:extLst>
          </p:cNvPr>
          <p:cNvSpPr>
            <a:spLocks noGrp="1"/>
          </p:cNvSpPr>
          <p:nvPr>
            <p:ph sz="half" idx="14"/>
          </p:nvPr>
        </p:nvSpPr>
        <p:spPr>
          <a:xfrm>
            <a:off x="3112262" y="1184967"/>
            <a:ext cx="8065658" cy="2836587"/>
          </a:xfrm>
        </p:spPr>
        <p:txBody>
          <a:bodyPr>
            <a:noAutofit/>
          </a:bodyPr>
          <a:lstStyle/>
          <a:p>
            <a:r>
              <a:rPr lang="en-US" dirty="0"/>
              <a:t>Accuracy</a:t>
            </a:r>
          </a:p>
          <a:p>
            <a:r>
              <a:rPr lang="en-US" dirty="0"/>
              <a:t>Document vitals, times seen, times treated, times documented</a:t>
            </a:r>
          </a:p>
          <a:p>
            <a:r>
              <a:rPr lang="en-US" dirty="0"/>
              <a:t>Document observations - physical appearance of patient, including pain, temperament, etc. </a:t>
            </a:r>
          </a:p>
          <a:p>
            <a:r>
              <a:rPr lang="en-US" dirty="0"/>
              <a:t>Chart who is present (family, physician, tech, etc.)</a:t>
            </a:r>
          </a:p>
          <a:p>
            <a:r>
              <a:rPr lang="en-US" dirty="0"/>
              <a:t>Chart what was discussed. What family said, what you said, what patient said</a:t>
            </a:r>
          </a:p>
          <a:p>
            <a:r>
              <a:rPr lang="en-US" dirty="0"/>
              <a:t>Chart what may have                                                                                     been reported to physician</a:t>
            </a:r>
          </a:p>
          <a:p>
            <a:r>
              <a:rPr lang="en-US" dirty="0"/>
              <a:t>Avoid late charting</a:t>
            </a:r>
          </a:p>
        </p:txBody>
      </p:sp>
      <p:sp>
        <p:nvSpPr>
          <p:cNvPr id="16" name="Slide Number Placeholder 4">
            <a:extLst>
              <a:ext uri="{FF2B5EF4-FFF2-40B4-BE49-F238E27FC236}">
                <a16:creationId xmlns:a16="http://schemas.microsoft.com/office/drawing/2014/main" id="{7D315FCD-CC13-0414-759C-38A561576D73}"/>
              </a:ext>
            </a:extLst>
          </p:cNvPr>
          <p:cNvSpPr>
            <a:spLocks noGrp="1"/>
          </p:cNvSpPr>
          <p:nvPr>
            <p:ph type="sldNum" sz="quarter" idx="12"/>
          </p:nvPr>
        </p:nvSpPr>
        <p:spPr>
          <a:xfrm>
            <a:off x="10949320" y="6356350"/>
            <a:ext cx="457200" cy="365125"/>
          </a:xfrm>
        </p:spPr>
        <p:txBody>
          <a:bodyPr/>
          <a:lstStyle/>
          <a:p>
            <a:pPr>
              <a:spcAft>
                <a:spcPts val="600"/>
              </a:spcAft>
            </a:pPr>
            <a:fld id="{B5CEABB6-07DC-46E8-9B57-56EC44A396E5}" type="slidenum">
              <a:rPr lang="en-US" smtClean="0"/>
              <a:pPr>
                <a:spcAft>
                  <a:spcPts val="600"/>
                </a:spcAft>
              </a:pPr>
              <a:t>16</a:t>
            </a:fld>
            <a:endParaRPr lang="en-US"/>
          </a:p>
        </p:txBody>
      </p:sp>
      <p:pic>
        <p:nvPicPr>
          <p:cNvPr id="4" name="Picture 3">
            <a:extLst>
              <a:ext uri="{FF2B5EF4-FFF2-40B4-BE49-F238E27FC236}">
                <a16:creationId xmlns:a16="http://schemas.microsoft.com/office/drawing/2014/main" id="{AECAC57A-705B-957E-A044-CE8C38D076F5}"/>
              </a:ext>
            </a:extLst>
          </p:cNvPr>
          <p:cNvPicPr>
            <a:picLocks noChangeAspect="1"/>
          </p:cNvPicPr>
          <p:nvPr/>
        </p:nvPicPr>
        <p:blipFill>
          <a:blip r:embed="rId3"/>
          <a:stretch>
            <a:fillRect/>
          </a:stretch>
        </p:blipFill>
        <p:spPr>
          <a:xfrm>
            <a:off x="6553683" y="3686071"/>
            <a:ext cx="4852837" cy="2670279"/>
          </a:xfrm>
          <a:prstGeom prst="rect">
            <a:avLst/>
          </a:prstGeom>
        </p:spPr>
      </p:pic>
    </p:spTree>
    <p:extLst>
      <p:ext uri="{BB962C8B-B14F-4D97-AF65-F5344CB8AC3E}">
        <p14:creationId xmlns:p14="http://schemas.microsoft.com/office/powerpoint/2010/main" val="353260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CD777-76AA-8F6B-84F4-57F9B2265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BA285-E96E-7C6B-0BC7-ADB249388969}"/>
              </a:ext>
            </a:extLst>
          </p:cNvPr>
          <p:cNvSpPr>
            <a:spLocks noGrp="1"/>
          </p:cNvSpPr>
          <p:nvPr>
            <p:ph type="title"/>
          </p:nvPr>
        </p:nvSpPr>
        <p:spPr>
          <a:xfrm>
            <a:off x="2959607" y="201167"/>
            <a:ext cx="5388745" cy="1274065"/>
          </a:xfrm>
        </p:spPr>
        <p:txBody>
          <a:bodyPr anchor="t">
            <a:normAutofit/>
          </a:bodyPr>
          <a:lstStyle/>
          <a:p>
            <a:r>
              <a:rPr lang="en-US" cap="none" dirty="0"/>
              <a:t>Charting Tips</a:t>
            </a:r>
            <a:endParaRPr lang="en-US" dirty="0"/>
          </a:p>
        </p:txBody>
      </p:sp>
      <p:sp>
        <p:nvSpPr>
          <p:cNvPr id="3" name="Subtitle 2">
            <a:extLst>
              <a:ext uri="{FF2B5EF4-FFF2-40B4-BE49-F238E27FC236}">
                <a16:creationId xmlns:a16="http://schemas.microsoft.com/office/drawing/2014/main" id="{637A79A9-52E2-1496-DFAC-0DC884DD8D9F}"/>
              </a:ext>
            </a:extLst>
          </p:cNvPr>
          <p:cNvSpPr>
            <a:spLocks noGrp="1"/>
          </p:cNvSpPr>
          <p:nvPr>
            <p:ph sz="half" idx="14"/>
          </p:nvPr>
        </p:nvSpPr>
        <p:spPr>
          <a:xfrm>
            <a:off x="3112262" y="1184967"/>
            <a:ext cx="8065658" cy="2836587"/>
          </a:xfrm>
        </p:spPr>
        <p:txBody>
          <a:bodyPr>
            <a:noAutofit/>
          </a:bodyPr>
          <a:lstStyle/>
          <a:p>
            <a:r>
              <a:rPr lang="en-US" dirty="0"/>
              <a:t>“If it’s not documented, it’s not done” - There are ways to refute this</a:t>
            </a:r>
          </a:p>
          <a:p>
            <a:r>
              <a:rPr lang="en-US" dirty="0"/>
              <a:t>Customs and practices</a:t>
            </a:r>
          </a:p>
          <a:p>
            <a:r>
              <a:rPr lang="en-US" dirty="0"/>
              <a:t>Photos if necessary</a:t>
            </a:r>
          </a:p>
          <a:p>
            <a:r>
              <a:rPr lang="en-US" dirty="0"/>
              <a:t>Do not chart your own opinions</a:t>
            </a:r>
          </a:p>
        </p:txBody>
      </p:sp>
      <p:sp>
        <p:nvSpPr>
          <p:cNvPr id="16" name="Slide Number Placeholder 4">
            <a:extLst>
              <a:ext uri="{FF2B5EF4-FFF2-40B4-BE49-F238E27FC236}">
                <a16:creationId xmlns:a16="http://schemas.microsoft.com/office/drawing/2014/main" id="{D3FC306D-6E39-6EF5-DE72-6881CD54467C}"/>
              </a:ext>
            </a:extLst>
          </p:cNvPr>
          <p:cNvSpPr>
            <a:spLocks noGrp="1"/>
          </p:cNvSpPr>
          <p:nvPr>
            <p:ph type="sldNum" sz="quarter" idx="12"/>
          </p:nvPr>
        </p:nvSpPr>
        <p:spPr>
          <a:xfrm>
            <a:off x="10949320" y="6356350"/>
            <a:ext cx="457200" cy="365125"/>
          </a:xfrm>
        </p:spPr>
        <p:txBody>
          <a:bodyPr/>
          <a:lstStyle/>
          <a:p>
            <a:pPr>
              <a:spcAft>
                <a:spcPts val="600"/>
              </a:spcAft>
            </a:pPr>
            <a:fld id="{B5CEABB6-07DC-46E8-9B57-56EC44A396E5}" type="slidenum">
              <a:rPr lang="en-US" smtClean="0"/>
              <a:pPr>
                <a:spcAft>
                  <a:spcPts val="600"/>
                </a:spcAft>
              </a:pPr>
              <a:t>17</a:t>
            </a:fld>
            <a:endParaRPr lang="en-US"/>
          </a:p>
        </p:txBody>
      </p:sp>
      <p:pic>
        <p:nvPicPr>
          <p:cNvPr id="4" name="Picture 3">
            <a:extLst>
              <a:ext uri="{FF2B5EF4-FFF2-40B4-BE49-F238E27FC236}">
                <a16:creationId xmlns:a16="http://schemas.microsoft.com/office/drawing/2014/main" id="{ED66A699-6555-3458-8890-349CE5449A50}"/>
              </a:ext>
            </a:extLst>
          </p:cNvPr>
          <p:cNvPicPr>
            <a:picLocks noChangeAspect="1"/>
          </p:cNvPicPr>
          <p:nvPr/>
        </p:nvPicPr>
        <p:blipFill>
          <a:blip r:embed="rId3"/>
          <a:stretch>
            <a:fillRect/>
          </a:stretch>
        </p:blipFill>
        <p:spPr>
          <a:xfrm>
            <a:off x="6553683" y="3686071"/>
            <a:ext cx="4852837" cy="2670279"/>
          </a:xfrm>
          <a:prstGeom prst="rect">
            <a:avLst/>
          </a:prstGeom>
        </p:spPr>
      </p:pic>
    </p:spTree>
    <p:extLst>
      <p:ext uri="{BB962C8B-B14F-4D97-AF65-F5344CB8AC3E}">
        <p14:creationId xmlns:p14="http://schemas.microsoft.com/office/powerpoint/2010/main" val="409057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69D6C-9227-74F1-135D-93AFF8DF6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C59E7-332D-F37A-7548-4FC99AE25F79}"/>
              </a:ext>
            </a:extLst>
          </p:cNvPr>
          <p:cNvSpPr>
            <a:spLocks noGrp="1"/>
          </p:cNvSpPr>
          <p:nvPr>
            <p:ph type="title"/>
          </p:nvPr>
        </p:nvSpPr>
        <p:spPr>
          <a:xfrm>
            <a:off x="771736" y="896112"/>
            <a:ext cx="9389288" cy="1362456"/>
          </a:xfrm>
        </p:spPr>
        <p:txBody>
          <a:bodyPr anchor="t">
            <a:normAutofit/>
          </a:bodyPr>
          <a:lstStyle/>
          <a:p>
            <a:r>
              <a:rPr lang="en-US" cap="none" dirty="0"/>
              <a:t>Reporting to Law Enforcement</a:t>
            </a:r>
          </a:p>
        </p:txBody>
      </p:sp>
      <p:sp>
        <p:nvSpPr>
          <p:cNvPr id="14" name="Slide Number Placeholder 2">
            <a:extLst>
              <a:ext uri="{FF2B5EF4-FFF2-40B4-BE49-F238E27FC236}">
                <a16:creationId xmlns:a16="http://schemas.microsoft.com/office/drawing/2014/main" id="{99E870DF-9582-A71A-369D-BDAF98B264DE}"/>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18</a:t>
            </a:fld>
            <a:endParaRPr lang="en-US"/>
          </a:p>
        </p:txBody>
      </p:sp>
      <p:sp>
        <p:nvSpPr>
          <p:cNvPr id="9" name="Subtitle 2">
            <a:extLst>
              <a:ext uri="{FF2B5EF4-FFF2-40B4-BE49-F238E27FC236}">
                <a16:creationId xmlns:a16="http://schemas.microsoft.com/office/drawing/2014/main" id="{9F0DE977-403F-22AE-5524-B6473CB98F3A}"/>
              </a:ext>
            </a:extLst>
          </p:cNvPr>
          <p:cNvSpPr>
            <a:spLocks noGrp="1"/>
          </p:cNvSpPr>
          <p:nvPr>
            <p:ph sz="half" idx="14"/>
          </p:nvPr>
        </p:nvSpPr>
        <p:spPr>
          <a:xfrm>
            <a:off x="771734" y="2590800"/>
            <a:ext cx="5137929" cy="3505200"/>
          </a:xfrm>
        </p:spPr>
        <p:txBody>
          <a:bodyPr>
            <a:normAutofit/>
          </a:bodyPr>
          <a:lstStyle/>
          <a:p>
            <a:pPr marL="342900" indent="-342900">
              <a:buFontTx/>
              <a:buChar char="-"/>
            </a:pPr>
            <a:r>
              <a:rPr lang="en-US" dirty="0"/>
              <a:t>Duty to report injuries resulting from discharge of a firearm or criminal offense</a:t>
            </a:r>
          </a:p>
          <a:p>
            <a:pPr marL="342900" indent="-342900">
              <a:buFontTx/>
              <a:buChar char="-"/>
            </a:pPr>
            <a:r>
              <a:rPr lang="en-US" dirty="0"/>
              <a:t>ANCRA - Suspected child abuse</a:t>
            </a:r>
          </a:p>
          <a:p>
            <a:pPr marL="342900" indent="-342900">
              <a:buFontTx/>
              <a:buChar char="-"/>
            </a:pPr>
            <a:r>
              <a:rPr lang="en-US" dirty="0"/>
              <a:t>MHDDCA - Mental Health Act</a:t>
            </a:r>
          </a:p>
          <a:p>
            <a:pPr marL="342900" indent="-342900">
              <a:buFontTx/>
              <a:buChar char="-"/>
            </a:pPr>
            <a:r>
              <a:rPr lang="en-US" dirty="0"/>
              <a:t>DUI Investigations</a:t>
            </a:r>
          </a:p>
          <a:p>
            <a:pPr marL="342900" indent="-342900">
              <a:buFontTx/>
              <a:buChar char="-"/>
            </a:pPr>
            <a:endParaRPr lang="en-US" sz="1500" dirty="0"/>
          </a:p>
          <a:p>
            <a:pPr marL="342900" indent="-342900">
              <a:buFontTx/>
              <a:buChar char="-"/>
            </a:pPr>
            <a:endParaRPr lang="en-US" sz="1500" dirty="0"/>
          </a:p>
          <a:p>
            <a:endParaRPr lang="en-US" sz="1500" dirty="0"/>
          </a:p>
        </p:txBody>
      </p:sp>
      <p:pic>
        <p:nvPicPr>
          <p:cNvPr id="3" name="Picture 2" descr="A group of people in white coats&#10;&#10;Description automatically generated">
            <a:extLst>
              <a:ext uri="{FF2B5EF4-FFF2-40B4-BE49-F238E27FC236}">
                <a16:creationId xmlns:a16="http://schemas.microsoft.com/office/drawing/2014/main" id="{EA817F09-45D2-2418-060F-95CCA01545B8}"/>
              </a:ext>
            </a:extLst>
          </p:cNvPr>
          <p:cNvPicPr>
            <a:picLocks noChangeAspect="1"/>
          </p:cNvPicPr>
          <p:nvPr/>
        </p:nvPicPr>
        <p:blipFill>
          <a:blip r:embed="rId3"/>
          <a:srcRect l="15061" r="-2" b="-2"/>
          <a:stretch/>
        </p:blipFill>
        <p:spPr>
          <a:xfrm>
            <a:off x="6372801" y="2949176"/>
            <a:ext cx="4251361" cy="3300513"/>
          </a:xfrm>
          <a:prstGeom prst="rect">
            <a:avLst/>
          </a:prstGeom>
          <a:noFill/>
        </p:spPr>
      </p:pic>
    </p:spTree>
    <p:extLst>
      <p:ext uri="{BB962C8B-B14F-4D97-AF65-F5344CB8AC3E}">
        <p14:creationId xmlns:p14="http://schemas.microsoft.com/office/powerpoint/2010/main" val="238161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34BFF-7413-A125-5B81-C0BD3D3DA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76828-CD39-AFE8-3B78-800B5ECB0324}"/>
              </a:ext>
            </a:extLst>
          </p:cNvPr>
          <p:cNvSpPr>
            <a:spLocks noGrp="1"/>
          </p:cNvSpPr>
          <p:nvPr>
            <p:ph type="title"/>
          </p:nvPr>
        </p:nvSpPr>
        <p:spPr>
          <a:xfrm>
            <a:off x="771736" y="896112"/>
            <a:ext cx="9389288" cy="1362456"/>
          </a:xfrm>
        </p:spPr>
        <p:txBody>
          <a:bodyPr anchor="t">
            <a:normAutofit/>
          </a:bodyPr>
          <a:lstStyle/>
          <a:p>
            <a:r>
              <a:rPr lang="en-US" cap="none" dirty="0"/>
              <a:t>Reporting to Law Enforcement</a:t>
            </a:r>
          </a:p>
        </p:txBody>
      </p:sp>
      <p:sp>
        <p:nvSpPr>
          <p:cNvPr id="14" name="Slide Number Placeholder 2">
            <a:extLst>
              <a:ext uri="{FF2B5EF4-FFF2-40B4-BE49-F238E27FC236}">
                <a16:creationId xmlns:a16="http://schemas.microsoft.com/office/drawing/2014/main" id="{31478C97-4FCB-DD01-2FF3-E01887707223}"/>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pic>
        <p:nvPicPr>
          <p:cNvPr id="7" name="Picture 6">
            <a:extLst>
              <a:ext uri="{FF2B5EF4-FFF2-40B4-BE49-F238E27FC236}">
                <a16:creationId xmlns:a16="http://schemas.microsoft.com/office/drawing/2014/main" id="{C4072CA7-63EA-280F-2145-7B9D42DA99A5}"/>
              </a:ext>
            </a:extLst>
          </p:cNvPr>
          <p:cNvPicPr>
            <a:picLocks noChangeAspect="1"/>
          </p:cNvPicPr>
          <p:nvPr/>
        </p:nvPicPr>
        <p:blipFill>
          <a:blip r:embed="rId3"/>
          <a:stretch>
            <a:fillRect/>
          </a:stretch>
        </p:blipFill>
        <p:spPr>
          <a:xfrm>
            <a:off x="4733841" y="1893246"/>
            <a:ext cx="5953951" cy="3700032"/>
          </a:xfrm>
          <a:prstGeom prst="rect">
            <a:avLst/>
          </a:prstGeom>
          <a:noFill/>
        </p:spPr>
      </p:pic>
      <p:pic>
        <p:nvPicPr>
          <p:cNvPr id="3" name="Picture 2">
            <a:extLst>
              <a:ext uri="{FF2B5EF4-FFF2-40B4-BE49-F238E27FC236}">
                <a16:creationId xmlns:a16="http://schemas.microsoft.com/office/drawing/2014/main" id="{42ED9202-F8D0-86F5-115D-BDA7EF0821E4}"/>
              </a:ext>
            </a:extLst>
          </p:cNvPr>
          <p:cNvPicPr>
            <a:picLocks noChangeAspect="1"/>
          </p:cNvPicPr>
          <p:nvPr/>
        </p:nvPicPr>
        <p:blipFill>
          <a:blip r:embed="rId4"/>
          <a:stretch>
            <a:fillRect/>
          </a:stretch>
        </p:blipFill>
        <p:spPr>
          <a:xfrm>
            <a:off x="334463" y="1893246"/>
            <a:ext cx="4255377" cy="3298222"/>
          </a:xfrm>
          <a:prstGeom prst="rect">
            <a:avLst/>
          </a:prstGeom>
        </p:spPr>
      </p:pic>
    </p:spTree>
    <p:extLst>
      <p:ext uri="{BB962C8B-B14F-4D97-AF65-F5344CB8AC3E}">
        <p14:creationId xmlns:p14="http://schemas.microsoft.com/office/powerpoint/2010/main" val="250928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762001" y="896112"/>
            <a:ext cx="6589150" cy="1988706"/>
          </a:xfrm>
        </p:spPr>
        <p:txBody>
          <a:bodyPr anchor="t">
            <a:normAutofit/>
          </a:bodyPr>
          <a:lstStyle/>
          <a:p>
            <a:r>
              <a:rPr lang="en-US" dirty="0"/>
              <a:t>Agenda</a:t>
            </a:r>
            <a:endParaRPr lang="en-ZA" dirty="0"/>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762001" y="2476996"/>
            <a:ext cx="6597372" cy="3296194"/>
          </a:xfrm>
        </p:spPr>
        <p:txBody>
          <a:bodyPr>
            <a:normAutofit/>
          </a:bodyPr>
          <a:lstStyle/>
          <a:p>
            <a:pPr marL="342900" indent="-342900">
              <a:buFontTx/>
              <a:buChar char="-"/>
            </a:pPr>
            <a:r>
              <a:rPr lang="en-US" sz="2000" dirty="0"/>
              <a:t>Receiving a Lawsuit/Subpoena</a:t>
            </a:r>
          </a:p>
          <a:p>
            <a:pPr marL="342900" indent="-342900">
              <a:buFontTx/>
              <a:buChar char="-"/>
            </a:pPr>
            <a:r>
              <a:rPr lang="en-US" sz="2000" dirty="0"/>
              <a:t>Testimony</a:t>
            </a:r>
          </a:p>
          <a:p>
            <a:pPr marL="342900" indent="-342900">
              <a:buFontTx/>
              <a:buChar char="-"/>
            </a:pPr>
            <a:r>
              <a:rPr lang="en-US" sz="2000" dirty="0"/>
              <a:t>Medical Charting</a:t>
            </a:r>
          </a:p>
          <a:p>
            <a:pPr marL="342900" indent="-342900">
              <a:buFontTx/>
              <a:buChar char="-"/>
            </a:pPr>
            <a:r>
              <a:rPr lang="en-US" sz="2000" dirty="0"/>
              <a:t>Police Involvement in ER / protected health information-reporting</a:t>
            </a:r>
          </a:p>
          <a:p>
            <a:pPr marL="342900" indent="-342900">
              <a:buFontTx/>
              <a:buChar char="-"/>
            </a:pPr>
            <a:endParaRPr lang="en-US" dirty="0"/>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92672-843E-82D1-EE61-96ECF8664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4554D-3AA5-4333-2B17-388BB44D3C95}"/>
              </a:ext>
            </a:extLst>
          </p:cNvPr>
          <p:cNvSpPr>
            <a:spLocks noGrp="1"/>
          </p:cNvSpPr>
          <p:nvPr>
            <p:ph type="title"/>
          </p:nvPr>
        </p:nvSpPr>
        <p:spPr>
          <a:xfrm>
            <a:off x="771736" y="896112"/>
            <a:ext cx="9389288" cy="786384"/>
          </a:xfrm>
        </p:spPr>
        <p:txBody>
          <a:bodyPr anchor="t">
            <a:normAutofit/>
          </a:bodyPr>
          <a:lstStyle/>
          <a:p>
            <a:r>
              <a:rPr lang="en-US" cap="none" dirty="0"/>
              <a:t>Reporting Crimes</a:t>
            </a:r>
          </a:p>
        </p:txBody>
      </p:sp>
      <p:sp>
        <p:nvSpPr>
          <p:cNvPr id="14" name="Slide Number Placeholder 2">
            <a:extLst>
              <a:ext uri="{FF2B5EF4-FFF2-40B4-BE49-F238E27FC236}">
                <a16:creationId xmlns:a16="http://schemas.microsoft.com/office/drawing/2014/main" id="{D575055C-980F-05BA-06AF-A0263B999052}"/>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20</a:t>
            </a:fld>
            <a:endParaRPr lang="en-US"/>
          </a:p>
        </p:txBody>
      </p:sp>
      <p:sp>
        <p:nvSpPr>
          <p:cNvPr id="9" name="Subtitle 2">
            <a:extLst>
              <a:ext uri="{FF2B5EF4-FFF2-40B4-BE49-F238E27FC236}">
                <a16:creationId xmlns:a16="http://schemas.microsoft.com/office/drawing/2014/main" id="{C6D33E7A-BD9F-3184-E457-4E5EAFFD4A93}"/>
              </a:ext>
            </a:extLst>
          </p:cNvPr>
          <p:cNvSpPr>
            <a:spLocks noGrp="1"/>
          </p:cNvSpPr>
          <p:nvPr>
            <p:ph sz="half" idx="14"/>
          </p:nvPr>
        </p:nvSpPr>
        <p:spPr>
          <a:xfrm>
            <a:off x="771736" y="2198915"/>
            <a:ext cx="9389288" cy="3505200"/>
          </a:xfrm>
        </p:spPr>
        <p:txBody>
          <a:bodyPr>
            <a:normAutofit/>
          </a:bodyPr>
          <a:lstStyle/>
          <a:p>
            <a:pPr marL="342900" indent="-342900">
              <a:buFontTx/>
              <a:buChar char="-"/>
            </a:pPr>
            <a:r>
              <a:rPr lang="en-US" sz="2000" dirty="0"/>
              <a:t>Gun shot wounds - Report</a:t>
            </a:r>
          </a:p>
          <a:p>
            <a:pPr marL="342900" indent="-342900">
              <a:buFontTx/>
              <a:buChar char="-"/>
            </a:pPr>
            <a:r>
              <a:rPr lang="en-US" sz="2000" dirty="0"/>
              <a:t>Victims of crimes - Best practice is to inform patient that it is your duty to report to local law enforcement, but try to obtain their consent first</a:t>
            </a:r>
          </a:p>
          <a:p>
            <a:pPr marL="800100" lvl="1" indent="-342900">
              <a:buFontTx/>
              <a:buChar char="-"/>
            </a:pPr>
            <a:r>
              <a:rPr lang="en-US" sz="2000" dirty="0"/>
              <a:t>Sexual assaults - Rape kits/SANE nurse/ISP consent form. </a:t>
            </a:r>
            <a:br>
              <a:rPr lang="en-US" sz="2000" dirty="0"/>
            </a:br>
            <a:r>
              <a:rPr lang="en-US" sz="2000" dirty="0"/>
              <a:t>Options: Consent to Police, Consent to kit and hold, No consent - Rape kits done by SANE nurses</a:t>
            </a:r>
          </a:p>
          <a:p>
            <a:pPr marL="800100" lvl="1" indent="-342900">
              <a:buFontTx/>
              <a:buChar char="-"/>
            </a:pPr>
            <a:r>
              <a:rPr lang="en-US" sz="2000" dirty="0"/>
              <a:t>Domestic batteries</a:t>
            </a:r>
          </a:p>
          <a:p>
            <a:pPr marL="800100" lvl="1" indent="-342900">
              <a:buFontTx/>
              <a:buChar char="-"/>
            </a:pPr>
            <a:r>
              <a:rPr lang="en-US" sz="2000" dirty="0"/>
              <a:t>Other batteries</a:t>
            </a:r>
          </a:p>
          <a:p>
            <a:pPr marL="800100" lvl="1" indent="-342900">
              <a:buFontTx/>
              <a:buChar char="-"/>
            </a:pPr>
            <a:r>
              <a:rPr lang="en-US" sz="2000" dirty="0"/>
              <a:t>Other crimes</a:t>
            </a:r>
          </a:p>
          <a:p>
            <a:pPr marL="342900" indent="-342900">
              <a:buFontTx/>
              <a:buChar char="-"/>
            </a:pPr>
            <a:endParaRPr lang="en-US" sz="1500" dirty="0"/>
          </a:p>
          <a:p>
            <a:endParaRPr lang="en-US" sz="1500" dirty="0"/>
          </a:p>
        </p:txBody>
      </p:sp>
    </p:spTree>
    <p:extLst>
      <p:ext uri="{BB962C8B-B14F-4D97-AF65-F5344CB8AC3E}">
        <p14:creationId xmlns:p14="http://schemas.microsoft.com/office/powerpoint/2010/main" val="17637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B6997-A5A1-F706-4636-FD84AF954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4D92C-1480-E184-CCE6-297A9F96116C}"/>
              </a:ext>
            </a:extLst>
          </p:cNvPr>
          <p:cNvSpPr>
            <a:spLocks noGrp="1"/>
          </p:cNvSpPr>
          <p:nvPr>
            <p:ph type="title"/>
          </p:nvPr>
        </p:nvSpPr>
        <p:spPr>
          <a:xfrm>
            <a:off x="771736" y="896112"/>
            <a:ext cx="9389288" cy="786384"/>
          </a:xfrm>
        </p:spPr>
        <p:txBody>
          <a:bodyPr anchor="t">
            <a:normAutofit/>
          </a:bodyPr>
          <a:lstStyle/>
          <a:p>
            <a:r>
              <a:rPr lang="en-US" cap="none" dirty="0"/>
              <a:t>ANCRA</a:t>
            </a:r>
          </a:p>
        </p:txBody>
      </p:sp>
      <p:sp>
        <p:nvSpPr>
          <p:cNvPr id="14" name="Slide Number Placeholder 2">
            <a:extLst>
              <a:ext uri="{FF2B5EF4-FFF2-40B4-BE49-F238E27FC236}">
                <a16:creationId xmlns:a16="http://schemas.microsoft.com/office/drawing/2014/main" id="{63B9B6FA-1FFD-E0A3-6561-988C8C8CD554}"/>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21</a:t>
            </a:fld>
            <a:endParaRPr lang="en-US"/>
          </a:p>
        </p:txBody>
      </p:sp>
      <p:sp>
        <p:nvSpPr>
          <p:cNvPr id="9" name="Subtitle 2">
            <a:extLst>
              <a:ext uri="{FF2B5EF4-FFF2-40B4-BE49-F238E27FC236}">
                <a16:creationId xmlns:a16="http://schemas.microsoft.com/office/drawing/2014/main" id="{FD17DB8D-9DE8-9BFA-F69E-22CE599B4C1E}"/>
              </a:ext>
            </a:extLst>
          </p:cNvPr>
          <p:cNvSpPr>
            <a:spLocks noGrp="1"/>
          </p:cNvSpPr>
          <p:nvPr>
            <p:ph sz="half" idx="14"/>
          </p:nvPr>
        </p:nvSpPr>
        <p:spPr>
          <a:xfrm>
            <a:off x="771734" y="1876301"/>
            <a:ext cx="9389288" cy="4219699"/>
          </a:xfrm>
        </p:spPr>
        <p:txBody>
          <a:bodyPr>
            <a:normAutofit fontScale="77500" lnSpcReduction="20000"/>
          </a:bodyPr>
          <a:lstStyle/>
          <a:p>
            <a:r>
              <a:rPr lang="en-US" sz="2000" dirty="0"/>
              <a:t>The Abused and Neglected Child Reporting Act – 325 ILCS 5/1 </a:t>
            </a:r>
            <a:r>
              <a:rPr lang="en-US" sz="2000" i="1" dirty="0"/>
              <a:t>et seq</a:t>
            </a:r>
          </a:p>
          <a:p>
            <a:pPr marL="342900" indent="-342900">
              <a:buFontTx/>
              <a:buChar char="-"/>
            </a:pPr>
            <a:r>
              <a:rPr lang="en-US" sz="2100" i="1" dirty="0"/>
              <a:t>(a) The following persons are required to immediately report to the Department [of Children and Family Services] when they have reasonable cause to believe that a child known to them in their professional or official capacities may be an abused child or a neglected child: (1) Medical personnel, including [nurses]. </a:t>
            </a:r>
          </a:p>
          <a:p>
            <a:pPr marL="285750" indent="-285750">
              <a:buFontTx/>
              <a:buChar char="-"/>
            </a:pPr>
            <a:r>
              <a:rPr lang="en-US" sz="2100" i="1" dirty="0"/>
              <a:t>(b) When 2 or more persons who work within the same workplace and are required to report under this Act share a reasonable cause to believe that a child may be an abused or neglected child, one of those reporters may be designated to make a single report. </a:t>
            </a:r>
          </a:p>
          <a:p>
            <a:pPr marL="285750" indent="-285750">
              <a:buFontTx/>
              <a:buChar char="-"/>
            </a:pPr>
            <a:r>
              <a:rPr lang="en-US" sz="2100" i="1" dirty="0"/>
              <a:t>325 ILCS 5/4.02 [Failure to report]- Class A misdemeanor (subsequent violation Class 4 felony)</a:t>
            </a:r>
          </a:p>
          <a:p>
            <a:pPr marL="285750" indent="-285750">
              <a:buFontTx/>
              <a:buChar char="-"/>
            </a:pPr>
            <a:r>
              <a:rPr lang="en-US" sz="2100" i="1" dirty="0"/>
              <a:t>325 ILCS 5/9 [Immunity from liability] Any person, institution or agency, under this Act, participating in good faith in the making of a report or referral * * * and except in cases of </a:t>
            </a:r>
            <a:r>
              <a:rPr lang="en-US" sz="2100" i="1" dirty="0" err="1"/>
              <a:t>wilful</a:t>
            </a:r>
            <a:r>
              <a:rPr lang="en-US" sz="2100" i="1" dirty="0"/>
              <a:t> or wanton misconduct, shall have immunity from any liability, civil, criminal or that otherwise might result by reason of such actions. </a:t>
            </a:r>
          </a:p>
        </p:txBody>
      </p:sp>
    </p:spTree>
    <p:extLst>
      <p:ext uri="{BB962C8B-B14F-4D97-AF65-F5344CB8AC3E}">
        <p14:creationId xmlns:p14="http://schemas.microsoft.com/office/powerpoint/2010/main" val="1628344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5E9DE-38CD-8326-658A-608F46F74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EEBC0-6600-0F54-912E-FBB1631698BC}"/>
              </a:ext>
            </a:extLst>
          </p:cNvPr>
          <p:cNvSpPr>
            <a:spLocks noGrp="1"/>
          </p:cNvSpPr>
          <p:nvPr>
            <p:ph type="title"/>
          </p:nvPr>
        </p:nvSpPr>
        <p:spPr>
          <a:xfrm>
            <a:off x="3520440" y="896111"/>
            <a:ext cx="7889768" cy="2039341"/>
          </a:xfrm>
        </p:spPr>
        <p:txBody>
          <a:bodyPr anchor="t">
            <a:normAutofit/>
          </a:bodyPr>
          <a:lstStyle/>
          <a:p>
            <a:r>
              <a:rPr lang="en-US" cap="none" dirty="0"/>
              <a:t>ANCRA - Bottom Line</a:t>
            </a:r>
          </a:p>
        </p:txBody>
      </p:sp>
      <p:sp>
        <p:nvSpPr>
          <p:cNvPr id="9" name="Subtitle 2">
            <a:extLst>
              <a:ext uri="{FF2B5EF4-FFF2-40B4-BE49-F238E27FC236}">
                <a16:creationId xmlns:a16="http://schemas.microsoft.com/office/drawing/2014/main" id="{50EDA120-1830-D60B-E27C-7935767405E7}"/>
              </a:ext>
            </a:extLst>
          </p:cNvPr>
          <p:cNvSpPr>
            <a:spLocks noGrp="1"/>
          </p:cNvSpPr>
          <p:nvPr>
            <p:ph sz="half" idx="14"/>
          </p:nvPr>
        </p:nvSpPr>
        <p:spPr>
          <a:xfrm>
            <a:off x="3520440" y="2047773"/>
            <a:ext cx="5967944" cy="3006531"/>
          </a:xfrm>
        </p:spPr>
        <p:txBody>
          <a:bodyPr>
            <a:normAutofit/>
          </a:bodyPr>
          <a:lstStyle/>
          <a:p>
            <a:r>
              <a:rPr lang="en-US" sz="2000" dirty="0"/>
              <a:t>Report suspected child abuse to DCFS</a:t>
            </a:r>
            <a:endParaRPr lang="en-US" sz="2000" i="1" dirty="0"/>
          </a:p>
        </p:txBody>
      </p:sp>
      <p:pic>
        <p:nvPicPr>
          <p:cNvPr id="4" name="Picture 3" descr="A white sign with blue text&#10;&#10;Description automatically generated">
            <a:extLst>
              <a:ext uri="{FF2B5EF4-FFF2-40B4-BE49-F238E27FC236}">
                <a16:creationId xmlns:a16="http://schemas.microsoft.com/office/drawing/2014/main" id="{42081631-1E3D-3F81-F8F1-ABAE365C40A0}"/>
              </a:ext>
            </a:extLst>
          </p:cNvPr>
          <p:cNvPicPr>
            <a:picLocks noChangeAspect="1"/>
          </p:cNvPicPr>
          <p:nvPr/>
        </p:nvPicPr>
        <p:blipFill>
          <a:blip r:embed="rId3"/>
          <a:srcRect l="6841" r="13059"/>
          <a:stretch/>
        </p:blipFill>
        <p:spPr>
          <a:xfrm>
            <a:off x="6826432" y="3253740"/>
            <a:ext cx="4580088" cy="3006531"/>
          </a:xfrm>
          <a:prstGeom prst="rect">
            <a:avLst/>
          </a:prstGeom>
          <a:noFill/>
        </p:spPr>
      </p:pic>
      <p:sp>
        <p:nvSpPr>
          <p:cNvPr id="14" name="Slide Number Placeholder 2">
            <a:extLst>
              <a:ext uri="{FF2B5EF4-FFF2-40B4-BE49-F238E27FC236}">
                <a16:creationId xmlns:a16="http://schemas.microsoft.com/office/drawing/2014/main" id="{EB32022D-8ED8-CA69-EDAD-0946AC5E9165}"/>
              </a:ext>
            </a:extLst>
          </p:cNvPr>
          <p:cNvSpPr>
            <a:spLocks noGrp="1"/>
          </p:cNvSpPr>
          <p:nvPr>
            <p:ph type="sldNum" sz="quarter" idx="12"/>
          </p:nvPr>
        </p:nvSpPr>
        <p:spPr>
          <a:xfrm>
            <a:off x="10949320" y="6356350"/>
            <a:ext cx="457200" cy="365125"/>
          </a:xfrm>
        </p:spPr>
        <p:txBody>
          <a:bodyPr anchor="ctr">
            <a:normAutofit/>
          </a:bodyPr>
          <a:lstStyle/>
          <a:p>
            <a:pPr>
              <a:spcAft>
                <a:spcPts val="600"/>
              </a:spcAft>
            </a:pPr>
            <a:fld id="{B5CEABB6-07DC-46E8-9B57-56EC44A396E5}" type="slidenum">
              <a:rPr lang="en-US" smtClean="0"/>
              <a:pPr>
                <a:spcAft>
                  <a:spcPts val="600"/>
                </a:spcAft>
              </a:pPr>
              <a:t>22</a:t>
            </a:fld>
            <a:endParaRPr lang="en-US"/>
          </a:p>
        </p:txBody>
      </p:sp>
    </p:spTree>
    <p:extLst>
      <p:ext uri="{BB962C8B-B14F-4D97-AF65-F5344CB8AC3E}">
        <p14:creationId xmlns:p14="http://schemas.microsoft.com/office/powerpoint/2010/main" val="740582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F774-99B1-EF9A-0C62-945858316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AA1AF-BBC6-EBEA-E94D-9110225E6A03}"/>
              </a:ext>
            </a:extLst>
          </p:cNvPr>
          <p:cNvSpPr>
            <a:spLocks noGrp="1"/>
          </p:cNvSpPr>
          <p:nvPr>
            <p:ph type="title"/>
          </p:nvPr>
        </p:nvSpPr>
        <p:spPr>
          <a:xfrm>
            <a:off x="771736" y="896112"/>
            <a:ext cx="9389288" cy="786384"/>
          </a:xfrm>
        </p:spPr>
        <p:txBody>
          <a:bodyPr anchor="t">
            <a:normAutofit/>
          </a:bodyPr>
          <a:lstStyle/>
          <a:p>
            <a:r>
              <a:rPr lang="en-US" cap="none" dirty="0"/>
              <a:t>MHDDCA</a:t>
            </a:r>
          </a:p>
        </p:txBody>
      </p:sp>
      <p:sp>
        <p:nvSpPr>
          <p:cNvPr id="14" name="Slide Number Placeholder 2">
            <a:extLst>
              <a:ext uri="{FF2B5EF4-FFF2-40B4-BE49-F238E27FC236}">
                <a16:creationId xmlns:a16="http://schemas.microsoft.com/office/drawing/2014/main" id="{DF4234E9-64E9-B7CB-E88B-87E9174808F8}"/>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23</a:t>
            </a:fld>
            <a:endParaRPr lang="en-US"/>
          </a:p>
        </p:txBody>
      </p:sp>
      <p:sp>
        <p:nvSpPr>
          <p:cNvPr id="9" name="Subtitle 2">
            <a:extLst>
              <a:ext uri="{FF2B5EF4-FFF2-40B4-BE49-F238E27FC236}">
                <a16:creationId xmlns:a16="http://schemas.microsoft.com/office/drawing/2014/main" id="{1F4A9378-E1F3-7DB4-6D6F-5BC44C0C143C}"/>
              </a:ext>
            </a:extLst>
          </p:cNvPr>
          <p:cNvSpPr>
            <a:spLocks noGrp="1"/>
          </p:cNvSpPr>
          <p:nvPr>
            <p:ph sz="half" idx="14"/>
          </p:nvPr>
        </p:nvSpPr>
        <p:spPr>
          <a:xfrm>
            <a:off x="771734" y="1876301"/>
            <a:ext cx="9389288" cy="4219699"/>
          </a:xfrm>
        </p:spPr>
        <p:txBody>
          <a:bodyPr>
            <a:normAutofit fontScale="85000" lnSpcReduction="10000"/>
          </a:bodyPr>
          <a:lstStyle/>
          <a:p>
            <a:r>
              <a:rPr lang="en-US" sz="2000" dirty="0"/>
              <a:t>The Mental Health and Developmental Disabilities Confidentiality Act – 740 ILCS 110/1 </a:t>
            </a:r>
            <a:r>
              <a:rPr lang="en-US" sz="2000" i="1" dirty="0"/>
              <a:t>et seq</a:t>
            </a:r>
          </a:p>
          <a:p>
            <a:pPr marL="342900" indent="-342900">
              <a:buFontTx/>
              <a:buChar char="-"/>
            </a:pPr>
            <a:r>
              <a:rPr lang="en-US" sz="2100" i="1" dirty="0"/>
              <a:t>(11) Disclosure of records and communications. Records and communications may be disclosed: </a:t>
            </a:r>
          </a:p>
          <a:p>
            <a:pPr marL="800100" lvl="1" indent="-342900">
              <a:buFontTx/>
              <a:buChar char="-"/>
            </a:pPr>
            <a:r>
              <a:rPr lang="en-US" sz="2100" i="1" dirty="0"/>
              <a:t>(i) in accordance with the provisions of the Abused and Neglected Child Reporting Act [325 ILCS 5/1 et seq.], subsection (u) of Section 5 of the Children and Family Services Act [20 ILCS 505/5], or Section 7.4 of the Child Care Act of 1969 [225 ILCS 10/7.4];</a:t>
            </a:r>
          </a:p>
          <a:p>
            <a:pPr marL="800100" lvl="1" indent="-342900">
              <a:buFontTx/>
              <a:buChar char="-"/>
            </a:pPr>
            <a:r>
              <a:rPr lang="en-US" sz="2100" i="1" dirty="0"/>
              <a:t>(ii) when, and to the extent, a therapist (</a:t>
            </a:r>
            <a:r>
              <a:rPr lang="en-US" sz="2100" dirty="0"/>
              <a:t>within the context of this statute- therapist may mean nurse providing mental health treatment</a:t>
            </a:r>
            <a:r>
              <a:rPr lang="en-US" sz="2100" i="1" dirty="0"/>
              <a:t>), in his or her sole discretion, determines that disclosure is necessary to initiate or continue civil commitment or involuntary treatment proceedings under the laws of this State or to otherwise protect the recipient or other person against a clear, imminent risk of serious physical or mental injury or disease or death being inflicted upon the recipient or by the recipient on himself or another;</a:t>
            </a:r>
          </a:p>
        </p:txBody>
      </p:sp>
    </p:spTree>
    <p:extLst>
      <p:ext uri="{BB962C8B-B14F-4D97-AF65-F5344CB8AC3E}">
        <p14:creationId xmlns:p14="http://schemas.microsoft.com/office/powerpoint/2010/main" val="2532373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46F41-6339-20C1-F7C0-6F55DD07F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6D7C2-FAC3-FAAA-D4A6-0B6942D09B67}"/>
              </a:ext>
            </a:extLst>
          </p:cNvPr>
          <p:cNvSpPr>
            <a:spLocks noGrp="1"/>
          </p:cNvSpPr>
          <p:nvPr>
            <p:ph type="title"/>
          </p:nvPr>
        </p:nvSpPr>
        <p:spPr>
          <a:xfrm>
            <a:off x="771736" y="896112"/>
            <a:ext cx="9389288" cy="786384"/>
          </a:xfrm>
        </p:spPr>
        <p:txBody>
          <a:bodyPr anchor="t">
            <a:normAutofit/>
          </a:bodyPr>
          <a:lstStyle/>
          <a:p>
            <a:r>
              <a:rPr lang="en-US" cap="none" dirty="0"/>
              <a:t>MHDDCA Tips</a:t>
            </a:r>
          </a:p>
        </p:txBody>
      </p:sp>
      <p:sp>
        <p:nvSpPr>
          <p:cNvPr id="14" name="Slide Number Placeholder 2">
            <a:extLst>
              <a:ext uri="{FF2B5EF4-FFF2-40B4-BE49-F238E27FC236}">
                <a16:creationId xmlns:a16="http://schemas.microsoft.com/office/drawing/2014/main" id="{EA966C58-3331-C408-3177-CDF5AEAEF7D9}"/>
              </a:ext>
            </a:extLst>
          </p:cNvPr>
          <p:cNvSpPr>
            <a:spLocks noGrp="1"/>
          </p:cNvSpPr>
          <p:nvPr>
            <p:ph type="sldNum" sz="quarter" idx="12"/>
          </p:nvPr>
        </p:nvSpPr>
        <p:spPr>
          <a:xfrm>
            <a:off x="11123295" y="6356350"/>
            <a:ext cx="457200" cy="365125"/>
          </a:xfrm>
        </p:spPr>
        <p:txBody>
          <a:bodyPr/>
          <a:lstStyle/>
          <a:p>
            <a:pPr>
              <a:spcAft>
                <a:spcPts val="600"/>
              </a:spcAft>
            </a:pPr>
            <a:fld id="{B5CEABB6-07DC-46E8-9B57-56EC44A396E5}" type="slidenum">
              <a:rPr lang="en-US" smtClean="0"/>
              <a:pPr>
                <a:spcAft>
                  <a:spcPts val="600"/>
                </a:spcAft>
              </a:pPr>
              <a:t>24</a:t>
            </a:fld>
            <a:endParaRPr lang="en-US"/>
          </a:p>
        </p:txBody>
      </p:sp>
      <p:sp>
        <p:nvSpPr>
          <p:cNvPr id="9" name="Subtitle 2">
            <a:extLst>
              <a:ext uri="{FF2B5EF4-FFF2-40B4-BE49-F238E27FC236}">
                <a16:creationId xmlns:a16="http://schemas.microsoft.com/office/drawing/2014/main" id="{F271D474-EFBF-7DD8-A96D-C48E2E66D94F}"/>
              </a:ext>
            </a:extLst>
          </p:cNvPr>
          <p:cNvSpPr>
            <a:spLocks noGrp="1"/>
          </p:cNvSpPr>
          <p:nvPr>
            <p:ph sz="half" idx="14"/>
          </p:nvPr>
        </p:nvSpPr>
        <p:spPr>
          <a:xfrm>
            <a:off x="771734" y="1876301"/>
            <a:ext cx="9389288" cy="4219699"/>
          </a:xfrm>
        </p:spPr>
        <p:txBody>
          <a:bodyPr>
            <a:normAutofit fontScale="77500" lnSpcReduction="20000"/>
          </a:bodyPr>
          <a:lstStyle/>
          <a:p>
            <a:pPr marL="342900" indent="-342900">
              <a:buFontTx/>
              <a:buChar char="-"/>
            </a:pPr>
            <a:r>
              <a:rPr lang="en-US" sz="2100" dirty="0"/>
              <a:t>To otherwise protect the recipient or other person against a clear, imminent risk of serious physical or mental injury or disease or death being inflicted upon the recipient or by the recipient on himself or another</a:t>
            </a:r>
          </a:p>
          <a:p>
            <a:pPr marL="800100" lvl="1" indent="-342900">
              <a:buFontTx/>
              <a:buChar char="-"/>
            </a:pPr>
            <a:r>
              <a:rPr lang="en-US" sz="2100" dirty="0"/>
              <a:t>To disclose or not to disclose</a:t>
            </a:r>
          </a:p>
          <a:p>
            <a:pPr marL="1257300" lvl="2" indent="-342900">
              <a:buFontTx/>
              <a:buChar char="-"/>
            </a:pPr>
            <a:r>
              <a:rPr lang="en-US" sz="2100" dirty="0"/>
              <a:t>Under ANCRA - Disclose to DCFS</a:t>
            </a:r>
          </a:p>
          <a:p>
            <a:pPr marL="1257300" lvl="2" indent="-342900">
              <a:buFontTx/>
              <a:buChar char="-"/>
            </a:pPr>
            <a:r>
              <a:rPr lang="en-US" sz="2100" dirty="0"/>
              <a:t>Under MHDDCA - Protect from imminent harm - gray area in the law</a:t>
            </a:r>
          </a:p>
          <a:p>
            <a:pPr marL="1714500" lvl="3" indent="-342900">
              <a:buFontTx/>
              <a:buChar char="-"/>
            </a:pPr>
            <a:r>
              <a:rPr lang="en-US" sz="2100" dirty="0"/>
              <a:t>What is “imminent harm?”</a:t>
            </a:r>
          </a:p>
          <a:p>
            <a:pPr marL="1714500" lvl="3" indent="-342900">
              <a:buFontTx/>
              <a:buChar char="-"/>
            </a:pPr>
            <a:r>
              <a:rPr lang="en-US" sz="2100" dirty="0"/>
              <a:t>Who can you report to? Unclear</a:t>
            </a:r>
          </a:p>
          <a:p>
            <a:pPr marL="800100" lvl="1" indent="-342900">
              <a:buFontTx/>
              <a:buChar char="-"/>
            </a:pPr>
            <a:r>
              <a:rPr lang="en-US" sz="2100" dirty="0"/>
              <a:t> Any person, institution, or agency, under this Act, participating in good faith in the making of a report under the Abused and Neglected Child Reporting Act or in the disclosure of records and communications under this Section, shall have immunity from any liability, civil, criminal or otherwise, that might result by reason of such action</a:t>
            </a:r>
          </a:p>
        </p:txBody>
      </p:sp>
    </p:spTree>
    <p:extLst>
      <p:ext uri="{BB962C8B-B14F-4D97-AF65-F5344CB8AC3E}">
        <p14:creationId xmlns:p14="http://schemas.microsoft.com/office/powerpoint/2010/main" val="2962677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BD1DE-010A-107C-2FBB-CC8F1F0A8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9A0D9-2960-C3CB-17AB-5C0DC7FB5D28}"/>
              </a:ext>
            </a:extLst>
          </p:cNvPr>
          <p:cNvSpPr>
            <a:spLocks noGrp="1"/>
          </p:cNvSpPr>
          <p:nvPr>
            <p:ph type="title"/>
          </p:nvPr>
        </p:nvSpPr>
        <p:spPr>
          <a:xfrm>
            <a:off x="1552574" y="896111"/>
            <a:ext cx="9866540" cy="1358140"/>
          </a:xfrm>
        </p:spPr>
        <p:txBody>
          <a:bodyPr anchor="t">
            <a:normAutofit/>
          </a:bodyPr>
          <a:lstStyle/>
          <a:p>
            <a:r>
              <a:rPr lang="en-US" cap="none" dirty="0"/>
              <a:t>DUI Investigations</a:t>
            </a:r>
          </a:p>
        </p:txBody>
      </p:sp>
      <p:sp>
        <p:nvSpPr>
          <p:cNvPr id="9" name="Subtitle 2">
            <a:extLst>
              <a:ext uri="{FF2B5EF4-FFF2-40B4-BE49-F238E27FC236}">
                <a16:creationId xmlns:a16="http://schemas.microsoft.com/office/drawing/2014/main" id="{D32A492B-B595-4A79-2F25-571E7125092D}"/>
              </a:ext>
            </a:extLst>
          </p:cNvPr>
          <p:cNvSpPr>
            <a:spLocks noGrp="1"/>
          </p:cNvSpPr>
          <p:nvPr>
            <p:ph sz="half" idx="15"/>
          </p:nvPr>
        </p:nvSpPr>
        <p:spPr>
          <a:xfrm>
            <a:off x="1552574" y="2087479"/>
            <a:ext cx="9700641" cy="3874410"/>
          </a:xfrm>
        </p:spPr>
        <p:txBody>
          <a:bodyPr>
            <a:normAutofit/>
          </a:bodyPr>
          <a:lstStyle/>
          <a:p>
            <a:pPr marL="342900" indent="-342900">
              <a:lnSpc>
                <a:spcPct val="90000"/>
              </a:lnSpc>
              <a:buFontTx/>
              <a:buChar char="-"/>
            </a:pPr>
            <a:r>
              <a:rPr lang="en-US" sz="1600" dirty="0"/>
              <a:t>In Illinois, if a police officer has reason to believe one was operating a motor vehicle under the influence, the police officer can issue a traffic citation, and by doing so, he/she can then read what is called the “warning to motorist.”</a:t>
            </a:r>
          </a:p>
          <a:p>
            <a:pPr marL="342900" indent="-342900">
              <a:lnSpc>
                <a:spcPct val="90000"/>
              </a:lnSpc>
              <a:buFontTx/>
              <a:buChar char="-"/>
            </a:pPr>
            <a:r>
              <a:rPr lang="en-US" sz="1600" dirty="0"/>
              <a:t>Warning to motorist - the officer warns the motorist that he/she as a motorist in the State of Illinois has consented to a blood/urine/breath draw. Failure to provide can result in the suspension of your license. A person can reject the officer’s request.</a:t>
            </a:r>
          </a:p>
          <a:p>
            <a:pPr marL="342900" indent="-342900">
              <a:lnSpc>
                <a:spcPct val="90000"/>
              </a:lnSpc>
              <a:buFontTx/>
              <a:buChar char="-"/>
            </a:pPr>
            <a:r>
              <a:rPr lang="en-US" sz="1600" dirty="0"/>
              <a:t>Context:</a:t>
            </a:r>
          </a:p>
          <a:p>
            <a:pPr marL="800100" lvl="1" indent="-342900">
              <a:lnSpc>
                <a:spcPct val="90000"/>
              </a:lnSpc>
              <a:buFontTx/>
              <a:buChar char="-"/>
            </a:pPr>
            <a:r>
              <a:rPr lang="en-US" sz="1600" dirty="0"/>
              <a:t>Often police respond to a hospital to conduct an investigation relating to a traffic accident. 11-501.2</a:t>
            </a:r>
          </a:p>
          <a:p>
            <a:pPr marL="800100" lvl="1" indent="-342900">
              <a:lnSpc>
                <a:spcPct val="90000"/>
              </a:lnSpc>
              <a:buFontTx/>
              <a:buChar char="-"/>
            </a:pPr>
            <a:r>
              <a:rPr lang="en-US" sz="1600" dirty="0"/>
              <a:t>A police officer may read the “warning to motorist” to a patient at the hospital. If the patient is unconscious while being read the warning to motorist, the patient is deemed to have consented to the blood/urine draw. There must be a verbal denial; in other words, if the patient does not reject the request, he/she is deemed to give consent, even if he/she is unconscious. A police officer may request a registered nurse to draw blood pursuant to a police request. </a:t>
            </a:r>
          </a:p>
          <a:p>
            <a:pPr marL="342900" indent="-342900">
              <a:lnSpc>
                <a:spcPct val="90000"/>
              </a:lnSpc>
              <a:buFontTx/>
              <a:buChar char="-"/>
            </a:pPr>
            <a:endParaRPr lang="en-US" sz="1100" b="1" i="1" dirty="0"/>
          </a:p>
        </p:txBody>
      </p:sp>
      <p:sp>
        <p:nvSpPr>
          <p:cNvPr id="14" name="Slide Number Placeholder 2">
            <a:extLst>
              <a:ext uri="{FF2B5EF4-FFF2-40B4-BE49-F238E27FC236}">
                <a16:creationId xmlns:a16="http://schemas.microsoft.com/office/drawing/2014/main" id="{B3515FEE-CD0B-1B54-1A60-98120A15B256}"/>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25</a:t>
            </a:fld>
            <a:endParaRPr lang="en-US"/>
          </a:p>
        </p:txBody>
      </p:sp>
    </p:spTree>
    <p:extLst>
      <p:ext uri="{BB962C8B-B14F-4D97-AF65-F5344CB8AC3E}">
        <p14:creationId xmlns:p14="http://schemas.microsoft.com/office/powerpoint/2010/main" val="1198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79CD-DD65-E79A-D2CF-089BB9097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2E401-5CA4-AE14-EB54-396A87C69576}"/>
              </a:ext>
            </a:extLst>
          </p:cNvPr>
          <p:cNvSpPr>
            <a:spLocks noGrp="1"/>
          </p:cNvSpPr>
          <p:nvPr>
            <p:ph type="title"/>
          </p:nvPr>
        </p:nvSpPr>
        <p:spPr>
          <a:xfrm>
            <a:off x="1552574" y="896111"/>
            <a:ext cx="9866540" cy="1358140"/>
          </a:xfrm>
        </p:spPr>
        <p:txBody>
          <a:bodyPr anchor="t">
            <a:normAutofit/>
          </a:bodyPr>
          <a:lstStyle/>
          <a:p>
            <a:r>
              <a:rPr lang="en-US" cap="none" dirty="0"/>
              <a:t>DUI Investigations</a:t>
            </a:r>
          </a:p>
        </p:txBody>
      </p:sp>
      <p:sp>
        <p:nvSpPr>
          <p:cNvPr id="9" name="Subtitle 2">
            <a:extLst>
              <a:ext uri="{FF2B5EF4-FFF2-40B4-BE49-F238E27FC236}">
                <a16:creationId xmlns:a16="http://schemas.microsoft.com/office/drawing/2014/main" id="{BCED74B7-820E-B429-2A42-7FCED8417489}"/>
              </a:ext>
            </a:extLst>
          </p:cNvPr>
          <p:cNvSpPr>
            <a:spLocks noGrp="1"/>
          </p:cNvSpPr>
          <p:nvPr>
            <p:ph sz="half" idx="15"/>
          </p:nvPr>
        </p:nvSpPr>
        <p:spPr>
          <a:xfrm>
            <a:off x="1552574" y="2087479"/>
            <a:ext cx="9700641" cy="3874410"/>
          </a:xfrm>
        </p:spPr>
        <p:txBody>
          <a:bodyPr>
            <a:normAutofit/>
          </a:bodyPr>
          <a:lstStyle/>
          <a:p>
            <a:pPr marL="342900" indent="-342900">
              <a:lnSpc>
                <a:spcPct val="90000"/>
              </a:lnSpc>
              <a:buFontTx/>
              <a:buChar char="-"/>
            </a:pPr>
            <a:r>
              <a:rPr lang="en-US" dirty="0"/>
              <a:t>When a patient is transported to the hospital/ED following a motor vehicle accident, the ED may draw blood for emergency medicine purposes</a:t>
            </a:r>
          </a:p>
          <a:p>
            <a:pPr marL="342900" indent="-342900">
              <a:lnSpc>
                <a:spcPct val="90000"/>
              </a:lnSpc>
              <a:buFontTx/>
              <a:buChar char="-"/>
            </a:pPr>
            <a:r>
              <a:rPr lang="en-US" dirty="0"/>
              <a:t>Context:</a:t>
            </a:r>
          </a:p>
          <a:p>
            <a:pPr marL="800100" lvl="1" indent="-342900">
              <a:lnSpc>
                <a:spcPct val="90000"/>
              </a:lnSpc>
              <a:buFontTx/>
              <a:buChar char="-"/>
            </a:pPr>
            <a:r>
              <a:rPr lang="en-US" dirty="0"/>
              <a:t>It is likely that police would be in the hospital following the accident</a:t>
            </a:r>
          </a:p>
          <a:p>
            <a:pPr marL="800100" lvl="1" indent="-342900">
              <a:lnSpc>
                <a:spcPct val="90000"/>
              </a:lnSpc>
              <a:buFontTx/>
              <a:buChar char="-"/>
            </a:pPr>
            <a:r>
              <a:rPr lang="en-US" dirty="0"/>
              <a:t>Police may ask if there was a blood or urine drawn for medical purposes</a:t>
            </a:r>
          </a:p>
          <a:p>
            <a:pPr marL="800100" lvl="1" indent="-342900">
              <a:lnSpc>
                <a:spcPct val="90000"/>
              </a:lnSpc>
              <a:buFontTx/>
              <a:buChar char="-"/>
            </a:pPr>
            <a:r>
              <a:rPr lang="en-US" dirty="0"/>
              <a:t>11-501.4 provides immunity from civil/criminal actions against health care providers for releasing this confidential information. In other words, you can release this information. Tip: keep it simple, if alcohol involved, state the BAC content. If drugs found in blood, just state what drugs found. Make sure that the law enforcement officer is investigating DUI charges. </a:t>
            </a:r>
          </a:p>
          <a:p>
            <a:pPr marL="800100" lvl="1" indent="-342900">
              <a:lnSpc>
                <a:spcPct val="90000"/>
              </a:lnSpc>
              <a:buFontTx/>
              <a:buChar char="-"/>
            </a:pPr>
            <a:r>
              <a:rPr lang="en-US" dirty="0"/>
              <a:t>May be called to testify at DUI trial - for blood draw/ urine draw foundation and/or observations made - contact Risk Management if served with subpoena</a:t>
            </a:r>
          </a:p>
          <a:p>
            <a:pPr marL="342900" indent="-342900">
              <a:lnSpc>
                <a:spcPct val="90000"/>
              </a:lnSpc>
              <a:buFontTx/>
              <a:buChar char="-"/>
            </a:pPr>
            <a:endParaRPr lang="en-US" sz="1100" b="1" i="1" dirty="0"/>
          </a:p>
        </p:txBody>
      </p:sp>
      <p:sp>
        <p:nvSpPr>
          <p:cNvPr id="14" name="Slide Number Placeholder 2">
            <a:extLst>
              <a:ext uri="{FF2B5EF4-FFF2-40B4-BE49-F238E27FC236}">
                <a16:creationId xmlns:a16="http://schemas.microsoft.com/office/drawing/2014/main" id="{244DDD16-A99E-E904-26AF-E739AE89BFFE}"/>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26</a:t>
            </a:fld>
            <a:endParaRPr lang="en-US"/>
          </a:p>
        </p:txBody>
      </p:sp>
    </p:spTree>
    <p:extLst>
      <p:ext uri="{BB962C8B-B14F-4D97-AF65-F5344CB8AC3E}">
        <p14:creationId xmlns:p14="http://schemas.microsoft.com/office/powerpoint/2010/main" val="393079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C9017-C413-DF1F-FA36-86BCD8165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47275-76F7-2CEC-DA17-001A3068534B}"/>
              </a:ext>
            </a:extLst>
          </p:cNvPr>
          <p:cNvSpPr>
            <a:spLocks noGrp="1"/>
          </p:cNvSpPr>
          <p:nvPr>
            <p:ph type="title"/>
          </p:nvPr>
        </p:nvSpPr>
        <p:spPr>
          <a:xfrm>
            <a:off x="771736" y="1944539"/>
            <a:ext cx="9389288" cy="823992"/>
          </a:xfrm>
        </p:spPr>
        <p:txBody>
          <a:bodyPr anchor="t">
            <a:normAutofit fontScale="90000"/>
          </a:bodyPr>
          <a:lstStyle/>
          <a:p>
            <a:r>
              <a:rPr lang="en-US" sz="2800" cap="none" dirty="0">
                <a:hlinkClick r:id="rId3"/>
              </a:rPr>
              <a:t>lynams@jbltd.com -</a:t>
            </a:r>
            <a:r>
              <a:rPr lang="en-US" sz="2800" cap="none" dirty="0"/>
              <a:t> Sarah Lynam</a:t>
            </a:r>
            <a:br>
              <a:rPr lang="en-US" sz="2800" cap="none" dirty="0"/>
            </a:br>
            <a:r>
              <a:rPr lang="en-US" sz="2800" cap="none" dirty="0">
                <a:hlinkClick r:id="rId4"/>
              </a:rPr>
              <a:t>yukichd@jbltd.com -</a:t>
            </a:r>
            <a:r>
              <a:rPr lang="en-US" sz="2800" cap="none" dirty="0"/>
              <a:t> Daniel Yukich</a:t>
            </a:r>
            <a:br>
              <a:rPr lang="en-US" sz="2800" dirty="0"/>
            </a:br>
            <a:endParaRPr lang="en-US" sz="2800" dirty="0"/>
          </a:p>
        </p:txBody>
      </p:sp>
      <p:sp>
        <p:nvSpPr>
          <p:cNvPr id="8" name="Slide Number Placeholder 3">
            <a:extLst>
              <a:ext uri="{FF2B5EF4-FFF2-40B4-BE49-F238E27FC236}">
                <a16:creationId xmlns:a16="http://schemas.microsoft.com/office/drawing/2014/main" id="{A75DDE9C-856C-4262-7B9F-C78BB97A58F3}"/>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27</a:t>
            </a:fld>
            <a:endParaRPr lang="en-US"/>
          </a:p>
        </p:txBody>
      </p:sp>
      <p:pic>
        <p:nvPicPr>
          <p:cNvPr id="3" name="Picture 9" descr="J&amp;B-logo.png">
            <a:extLst>
              <a:ext uri="{FF2B5EF4-FFF2-40B4-BE49-F238E27FC236}">
                <a16:creationId xmlns:a16="http://schemas.microsoft.com/office/drawing/2014/main" id="{CF1CBA26-3264-C300-98B6-28ECA63B9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90373" y="3941677"/>
            <a:ext cx="4515035" cy="82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hicago-lakefront-2.jpg">
            <a:extLst>
              <a:ext uri="{FF2B5EF4-FFF2-40B4-BE49-F238E27FC236}">
                <a16:creationId xmlns:a16="http://schemas.microsoft.com/office/drawing/2014/main" id="{23BA8FFE-D74D-8D64-B460-A21E59B5D530}"/>
              </a:ext>
            </a:extLst>
          </p:cNvPr>
          <p:cNvPicPr>
            <a:picLocks noGrp="1" noChangeAspect="1"/>
          </p:cNvPicPr>
          <p:nvPr>
            <p:ph sz="half" idx="14"/>
          </p:nvPr>
        </p:nvPicPr>
        <p:blipFill>
          <a:blip r:embed="rId6">
            <a:extLst>
              <a:ext uri="{28A0092B-C50C-407E-A947-70E740481C1C}">
                <a14:useLocalDpi xmlns:a14="http://schemas.microsoft.com/office/drawing/2010/main" val="0"/>
              </a:ext>
            </a:extLst>
          </a:blip>
          <a:srcRect/>
          <a:stretch>
            <a:fillRect/>
          </a:stretch>
        </p:blipFill>
        <p:spPr bwMode="auto">
          <a:xfrm>
            <a:off x="771736" y="3193139"/>
            <a:ext cx="4514850" cy="3145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B0584C12-DC37-B543-0B69-6888A034E8AF}"/>
              </a:ext>
            </a:extLst>
          </p:cNvPr>
          <p:cNvSpPr txBox="1">
            <a:spLocks/>
          </p:cNvSpPr>
          <p:nvPr/>
        </p:nvSpPr>
        <p:spPr>
          <a:xfrm>
            <a:off x="793573" y="364208"/>
            <a:ext cx="4852416" cy="115572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b="1" kern="1200" cap="all" baseline="0">
                <a:solidFill>
                  <a:schemeClr val="accent1"/>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303169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544285"/>
            <a:ext cx="6594768" cy="906563"/>
          </a:xfrm>
        </p:spPr>
        <p:txBody>
          <a:bodyPr anchor="b">
            <a:normAutofit/>
          </a:bodyPr>
          <a:lstStyle/>
          <a:p>
            <a:r>
              <a:rPr lang="en-US" cap="none" dirty="0">
                <a:latin typeface="Arial Black" panose="020B0A04020102020204" pitchFamily="34" charset="0"/>
              </a:rPr>
              <a:t>Lawsuits</a:t>
            </a:r>
          </a:p>
        </p:txBody>
      </p:sp>
      <p:sp>
        <p:nvSpPr>
          <p:cNvPr id="9" name="Subtitle 2">
            <a:extLst>
              <a:ext uri="{FF2B5EF4-FFF2-40B4-BE49-F238E27FC236}">
                <a16:creationId xmlns:a16="http://schemas.microsoft.com/office/drawing/2014/main" id="{AAFDB6CA-949D-72A5-142C-A786F7A57FAB}"/>
              </a:ext>
            </a:extLst>
          </p:cNvPr>
          <p:cNvSpPr>
            <a:spLocks noGrp="1"/>
          </p:cNvSpPr>
          <p:nvPr>
            <p:ph type="subTitle" idx="1"/>
          </p:nvPr>
        </p:nvSpPr>
        <p:spPr>
          <a:xfrm>
            <a:off x="4829789" y="1584961"/>
            <a:ext cx="6594768" cy="4496608"/>
          </a:xfrm>
        </p:spPr>
        <p:txBody>
          <a:bodyPr>
            <a:normAutofit fontScale="92500" lnSpcReduction="20000"/>
          </a:bodyPr>
          <a:lstStyle/>
          <a:p>
            <a:pPr marL="342900" indent="-342900">
              <a:buFontTx/>
              <a:buChar char="-"/>
            </a:pPr>
            <a:r>
              <a:rPr lang="en-US" dirty="0"/>
              <a:t>Lawsuits come with the profession, especially here in Illinois</a:t>
            </a:r>
          </a:p>
          <a:p>
            <a:pPr marL="342900" indent="-342900">
              <a:buFontTx/>
              <a:buChar char="-"/>
            </a:pPr>
            <a:r>
              <a:rPr lang="en-US" dirty="0"/>
              <a:t>Medical malpractice allegations: liability, causation, damages</a:t>
            </a:r>
          </a:p>
          <a:p>
            <a:pPr marL="342900" indent="-342900">
              <a:buFontTx/>
              <a:buChar char="-"/>
            </a:pPr>
            <a:r>
              <a:rPr lang="en-US" dirty="0"/>
              <a:t>Necessity of expert witnesses</a:t>
            </a:r>
          </a:p>
          <a:p>
            <a:pPr marL="342900" indent="-342900">
              <a:buFontTx/>
              <a:buChar char="-"/>
            </a:pPr>
            <a:r>
              <a:rPr lang="en-US" dirty="0"/>
              <a:t>A patient is alleging that the individual provider and/or the hospital, practice group, etc. was negligent; meaning that there was a “deviation from the standard of care”</a:t>
            </a:r>
          </a:p>
        </p:txBody>
      </p:sp>
      <p:pic>
        <p:nvPicPr>
          <p:cNvPr id="4" name="Picture 3" descr="A person in scrubs sitting on a hospital bed">
            <a:extLst>
              <a:ext uri="{FF2B5EF4-FFF2-40B4-BE49-F238E27FC236}">
                <a16:creationId xmlns:a16="http://schemas.microsoft.com/office/drawing/2014/main" id="{CCAADEA7-F614-F90E-1EC4-CFD452EBAD55}"/>
              </a:ext>
            </a:extLst>
          </p:cNvPr>
          <p:cNvPicPr>
            <a:picLocks noChangeAspect="1"/>
          </p:cNvPicPr>
          <p:nvPr/>
        </p:nvPicPr>
        <p:blipFill>
          <a:blip r:embed="rId3"/>
          <a:srcRect l="41769" r="22963" b="-1"/>
          <a:stretch/>
        </p:blipFill>
        <p:spPr>
          <a:xfrm>
            <a:off x="20" y="-1"/>
            <a:ext cx="407609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a:noFill/>
        </p:spPr>
      </p:pic>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DE11-DF3E-CEB9-B0A9-1B2D660F5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FD2FB-61FD-9F20-F27A-FB61C2C33AC3}"/>
              </a:ext>
            </a:extLst>
          </p:cNvPr>
          <p:cNvSpPr>
            <a:spLocks noGrp="1"/>
          </p:cNvSpPr>
          <p:nvPr>
            <p:ph type="ctrTitle"/>
          </p:nvPr>
        </p:nvSpPr>
        <p:spPr>
          <a:xfrm>
            <a:off x="4833694" y="544285"/>
            <a:ext cx="6594768" cy="906563"/>
          </a:xfrm>
        </p:spPr>
        <p:txBody>
          <a:bodyPr anchor="b">
            <a:normAutofit fontScale="90000"/>
          </a:bodyPr>
          <a:lstStyle/>
          <a:p>
            <a:r>
              <a:rPr lang="en-US" cap="none" dirty="0">
                <a:latin typeface="Arial Black" panose="020B0A04020102020204" pitchFamily="34" charset="0"/>
              </a:rPr>
              <a:t>I’ve been sued, what do I do?</a:t>
            </a:r>
          </a:p>
        </p:txBody>
      </p:sp>
      <p:sp>
        <p:nvSpPr>
          <p:cNvPr id="9" name="Subtitle 2">
            <a:extLst>
              <a:ext uri="{FF2B5EF4-FFF2-40B4-BE49-F238E27FC236}">
                <a16:creationId xmlns:a16="http://schemas.microsoft.com/office/drawing/2014/main" id="{D0902206-9903-8544-7ABE-870E6149C80C}"/>
              </a:ext>
            </a:extLst>
          </p:cNvPr>
          <p:cNvSpPr>
            <a:spLocks noGrp="1"/>
          </p:cNvSpPr>
          <p:nvPr>
            <p:ph type="subTitle" idx="1"/>
          </p:nvPr>
        </p:nvSpPr>
        <p:spPr>
          <a:xfrm>
            <a:off x="4833694" y="1604704"/>
            <a:ext cx="6594768" cy="4496608"/>
          </a:xfrm>
        </p:spPr>
        <p:txBody>
          <a:bodyPr>
            <a:normAutofit fontScale="92500"/>
          </a:bodyPr>
          <a:lstStyle/>
          <a:p>
            <a:pPr marL="342900" indent="-342900">
              <a:buFontTx/>
              <a:buChar char="-"/>
            </a:pPr>
            <a:r>
              <a:rPr lang="en-US" dirty="0"/>
              <a:t>When a lawsuit is filed, service occurs. What is service of process?</a:t>
            </a:r>
          </a:p>
          <a:p>
            <a:pPr marL="342900" indent="-342900">
              <a:buFontTx/>
              <a:buChar char="-"/>
            </a:pPr>
            <a:r>
              <a:rPr lang="en-US" dirty="0"/>
              <a:t>Risk Management / Legal</a:t>
            </a:r>
          </a:p>
          <a:p>
            <a:pPr marL="342900" indent="-342900">
              <a:buFontTx/>
              <a:buChar char="-"/>
            </a:pPr>
            <a:r>
              <a:rPr lang="en-US" dirty="0"/>
              <a:t>Named Defendant / Agent of the hospital</a:t>
            </a:r>
          </a:p>
          <a:p>
            <a:pPr marL="342900" indent="-342900">
              <a:buFontTx/>
              <a:buChar char="-"/>
            </a:pPr>
            <a:r>
              <a:rPr lang="en-US" dirty="0"/>
              <a:t>Do not panic! </a:t>
            </a:r>
          </a:p>
          <a:p>
            <a:pPr marL="342900" indent="-342900">
              <a:buFontTx/>
              <a:buChar char="-"/>
            </a:pPr>
            <a:r>
              <a:rPr lang="en-US" dirty="0"/>
              <a:t>Do not be afraid of the attorney who is hired to represent you – they are on your side</a:t>
            </a:r>
          </a:p>
        </p:txBody>
      </p:sp>
      <p:pic>
        <p:nvPicPr>
          <p:cNvPr id="4" name="Picture 3" descr="A person in scrubs sitting on a hospital bed">
            <a:extLst>
              <a:ext uri="{FF2B5EF4-FFF2-40B4-BE49-F238E27FC236}">
                <a16:creationId xmlns:a16="http://schemas.microsoft.com/office/drawing/2014/main" id="{81F085C5-359E-CBEE-7B49-5F875A38CFBC}"/>
              </a:ext>
            </a:extLst>
          </p:cNvPr>
          <p:cNvPicPr>
            <a:picLocks noChangeAspect="1"/>
          </p:cNvPicPr>
          <p:nvPr/>
        </p:nvPicPr>
        <p:blipFill>
          <a:blip r:embed="rId3"/>
          <a:srcRect l="41769" r="22963" b="-1"/>
          <a:stretch/>
        </p:blipFill>
        <p:spPr>
          <a:xfrm>
            <a:off x="20" y="-1"/>
            <a:ext cx="407609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a:noFill/>
        </p:spPr>
      </p:pic>
    </p:spTree>
    <p:extLst>
      <p:ext uri="{BB962C8B-B14F-4D97-AF65-F5344CB8AC3E}">
        <p14:creationId xmlns:p14="http://schemas.microsoft.com/office/powerpoint/2010/main" val="406657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D098-1069-93CA-83E4-FE6533D76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4ECF53-B8CC-A74E-785A-4D14A4EE9C19}"/>
              </a:ext>
            </a:extLst>
          </p:cNvPr>
          <p:cNvSpPr>
            <a:spLocks noGrp="1"/>
          </p:cNvSpPr>
          <p:nvPr>
            <p:ph type="ctrTitle"/>
          </p:nvPr>
        </p:nvSpPr>
        <p:spPr>
          <a:xfrm>
            <a:off x="4833694" y="544285"/>
            <a:ext cx="6594768" cy="906563"/>
          </a:xfrm>
        </p:spPr>
        <p:txBody>
          <a:bodyPr anchor="b">
            <a:normAutofit/>
          </a:bodyPr>
          <a:lstStyle/>
          <a:p>
            <a:r>
              <a:rPr lang="en-US" cap="none" dirty="0">
                <a:latin typeface="Arial Black" panose="020B0A04020102020204" pitchFamily="34" charset="0"/>
              </a:rPr>
              <a:t>Attorneys</a:t>
            </a:r>
          </a:p>
        </p:txBody>
      </p:sp>
      <p:sp>
        <p:nvSpPr>
          <p:cNvPr id="9" name="Subtitle 2">
            <a:extLst>
              <a:ext uri="{FF2B5EF4-FFF2-40B4-BE49-F238E27FC236}">
                <a16:creationId xmlns:a16="http://schemas.microsoft.com/office/drawing/2014/main" id="{6DACD050-E80C-7DF6-38C3-B76206812FE2}"/>
              </a:ext>
            </a:extLst>
          </p:cNvPr>
          <p:cNvSpPr>
            <a:spLocks noGrp="1"/>
          </p:cNvSpPr>
          <p:nvPr>
            <p:ph type="subTitle" idx="1"/>
          </p:nvPr>
        </p:nvSpPr>
        <p:spPr>
          <a:xfrm>
            <a:off x="4829789" y="1584961"/>
            <a:ext cx="6594768" cy="4496608"/>
          </a:xfrm>
        </p:spPr>
        <p:txBody>
          <a:bodyPr>
            <a:normAutofit fontScale="77500" lnSpcReduction="20000"/>
          </a:bodyPr>
          <a:lstStyle/>
          <a:p>
            <a:pPr marL="342900" indent="-342900">
              <a:buFontTx/>
              <a:buChar char="-"/>
            </a:pPr>
            <a:r>
              <a:rPr lang="en-US" dirty="0"/>
              <a:t>Your attorney will reach out to you to discuss the matter, introduce themselves, and conduct a thorough interview in person or via electronic means</a:t>
            </a:r>
          </a:p>
          <a:p>
            <a:pPr marL="342900" indent="-342900">
              <a:buFontTx/>
              <a:buChar char="-"/>
            </a:pPr>
            <a:r>
              <a:rPr lang="en-US" dirty="0"/>
              <a:t>The attorney will have a PDF chart and will send you the PDF chart to review; </a:t>
            </a:r>
            <a:r>
              <a:rPr lang="en-US" b="1" dirty="0"/>
              <a:t>do not access the EMR</a:t>
            </a:r>
          </a:p>
          <a:p>
            <a:pPr marL="342900" indent="-342900">
              <a:buFontTx/>
              <a:buChar char="-"/>
            </a:pPr>
            <a:r>
              <a:rPr lang="en-US" dirty="0"/>
              <a:t>The attorney will meet with all colleagues involved in the care of the patient</a:t>
            </a:r>
          </a:p>
          <a:p>
            <a:pPr marL="342900" indent="-342900">
              <a:buFontTx/>
              <a:buChar char="-"/>
            </a:pPr>
            <a:r>
              <a:rPr lang="en-US" dirty="0"/>
              <a:t>Do not discuss the care and treatment of the patient or the lawsuit with anyone but your attorney or Risk Management team</a:t>
            </a:r>
          </a:p>
        </p:txBody>
      </p:sp>
      <p:pic>
        <p:nvPicPr>
          <p:cNvPr id="4" name="Picture 3" descr="A person in scrubs sitting on a hospital bed">
            <a:extLst>
              <a:ext uri="{FF2B5EF4-FFF2-40B4-BE49-F238E27FC236}">
                <a16:creationId xmlns:a16="http://schemas.microsoft.com/office/drawing/2014/main" id="{CDE80A40-B11E-E903-A18C-7F04870289A0}"/>
              </a:ext>
            </a:extLst>
          </p:cNvPr>
          <p:cNvPicPr>
            <a:picLocks noChangeAspect="1"/>
          </p:cNvPicPr>
          <p:nvPr/>
        </p:nvPicPr>
        <p:blipFill>
          <a:blip r:embed="rId3"/>
          <a:srcRect l="41769" r="22963" b="-1"/>
          <a:stretch/>
        </p:blipFill>
        <p:spPr>
          <a:xfrm>
            <a:off x="20" y="-1"/>
            <a:ext cx="407609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a:noFill/>
        </p:spPr>
      </p:pic>
    </p:spTree>
    <p:extLst>
      <p:ext uri="{BB962C8B-B14F-4D97-AF65-F5344CB8AC3E}">
        <p14:creationId xmlns:p14="http://schemas.microsoft.com/office/powerpoint/2010/main" val="259133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B2871-9F2B-9EFD-D3C1-705A4DB27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76223-8F6C-2586-6271-EC5893693F9E}"/>
              </a:ext>
            </a:extLst>
          </p:cNvPr>
          <p:cNvSpPr>
            <a:spLocks noGrp="1"/>
          </p:cNvSpPr>
          <p:nvPr>
            <p:ph type="ctrTitle"/>
          </p:nvPr>
        </p:nvSpPr>
        <p:spPr>
          <a:xfrm>
            <a:off x="4833694" y="544285"/>
            <a:ext cx="6594768" cy="906563"/>
          </a:xfrm>
        </p:spPr>
        <p:txBody>
          <a:bodyPr anchor="b">
            <a:normAutofit/>
          </a:bodyPr>
          <a:lstStyle/>
          <a:p>
            <a:r>
              <a:rPr lang="en-US" cap="none" dirty="0">
                <a:latin typeface="Arial Black" panose="020B0A04020102020204" pitchFamily="34" charset="0"/>
              </a:rPr>
              <a:t>Attorneys</a:t>
            </a:r>
          </a:p>
        </p:txBody>
      </p:sp>
      <p:sp>
        <p:nvSpPr>
          <p:cNvPr id="9" name="Subtitle 2">
            <a:extLst>
              <a:ext uri="{FF2B5EF4-FFF2-40B4-BE49-F238E27FC236}">
                <a16:creationId xmlns:a16="http://schemas.microsoft.com/office/drawing/2014/main" id="{99122BF5-818B-6FC4-DA79-06C0ABECE8CD}"/>
              </a:ext>
            </a:extLst>
          </p:cNvPr>
          <p:cNvSpPr>
            <a:spLocks noGrp="1"/>
          </p:cNvSpPr>
          <p:nvPr>
            <p:ph type="subTitle" idx="1"/>
          </p:nvPr>
        </p:nvSpPr>
        <p:spPr>
          <a:xfrm>
            <a:off x="4829789" y="1584961"/>
            <a:ext cx="6594768" cy="4496608"/>
          </a:xfrm>
        </p:spPr>
        <p:txBody>
          <a:bodyPr>
            <a:normAutofit fontScale="85000" lnSpcReduction="10000"/>
          </a:bodyPr>
          <a:lstStyle/>
          <a:p>
            <a:pPr marL="342900" indent="-342900">
              <a:buFontTx/>
              <a:buChar char="-"/>
            </a:pPr>
            <a:r>
              <a:rPr lang="en-US" dirty="0"/>
              <a:t>Your attorney will answer the complaint, issue written discovery, draft written discovery answers</a:t>
            </a:r>
          </a:p>
          <a:p>
            <a:pPr marL="342900" indent="-342900">
              <a:buFontTx/>
              <a:buChar char="-"/>
            </a:pPr>
            <a:r>
              <a:rPr lang="en-US" dirty="0"/>
              <a:t>You will need to work with and cooperate with the attorney to finalize written discovery answers</a:t>
            </a:r>
          </a:p>
          <a:p>
            <a:pPr marL="342900" indent="-342900">
              <a:buFontTx/>
              <a:buChar char="-"/>
            </a:pPr>
            <a:r>
              <a:rPr lang="en-US" dirty="0"/>
              <a:t>Best to maintain good relationship with the attorney and provide your best means of communication</a:t>
            </a:r>
          </a:p>
          <a:p>
            <a:pPr marL="342900" indent="-342900">
              <a:buFontTx/>
              <a:buChar char="-"/>
            </a:pPr>
            <a:r>
              <a:rPr lang="en-US" dirty="0"/>
              <a:t>The attorney will do his or her best to work around your schedule and to make all communication and meetings as painless and efficient as possible</a:t>
            </a:r>
          </a:p>
        </p:txBody>
      </p:sp>
      <p:pic>
        <p:nvPicPr>
          <p:cNvPr id="4" name="Picture 3" descr="A person in scrubs sitting on a hospital bed">
            <a:extLst>
              <a:ext uri="{FF2B5EF4-FFF2-40B4-BE49-F238E27FC236}">
                <a16:creationId xmlns:a16="http://schemas.microsoft.com/office/drawing/2014/main" id="{E9848232-5576-9FA7-5725-F7129C9348A8}"/>
              </a:ext>
            </a:extLst>
          </p:cNvPr>
          <p:cNvPicPr>
            <a:picLocks noChangeAspect="1"/>
          </p:cNvPicPr>
          <p:nvPr/>
        </p:nvPicPr>
        <p:blipFill>
          <a:blip r:embed="rId3"/>
          <a:srcRect l="41769" r="22963" b="-1"/>
          <a:stretch/>
        </p:blipFill>
        <p:spPr>
          <a:xfrm>
            <a:off x="20" y="-1"/>
            <a:ext cx="407609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a:noFill/>
        </p:spPr>
      </p:pic>
    </p:spTree>
    <p:extLst>
      <p:ext uri="{BB962C8B-B14F-4D97-AF65-F5344CB8AC3E}">
        <p14:creationId xmlns:p14="http://schemas.microsoft.com/office/powerpoint/2010/main" val="383302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1A940-C765-D1A1-B841-8D9FE988F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C1552-9F64-A31F-6AE4-39A9CAD65D82}"/>
              </a:ext>
            </a:extLst>
          </p:cNvPr>
          <p:cNvSpPr>
            <a:spLocks noGrp="1"/>
          </p:cNvSpPr>
          <p:nvPr>
            <p:ph type="ctrTitle"/>
          </p:nvPr>
        </p:nvSpPr>
        <p:spPr>
          <a:xfrm>
            <a:off x="4833694" y="544285"/>
            <a:ext cx="6594768" cy="906563"/>
          </a:xfrm>
        </p:spPr>
        <p:txBody>
          <a:bodyPr anchor="b">
            <a:normAutofit fontScale="90000"/>
          </a:bodyPr>
          <a:lstStyle/>
          <a:p>
            <a:r>
              <a:rPr lang="en-US" cap="none" dirty="0">
                <a:latin typeface="Arial Black" panose="020B0A04020102020204" pitchFamily="34" charset="0"/>
              </a:rPr>
              <a:t>Lawsuits v. Nursing Staff</a:t>
            </a:r>
          </a:p>
        </p:txBody>
      </p:sp>
      <p:sp>
        <p:nvSpPr>
          <p:cNvPr id="9" name="Subtitle 2">
            <a:extLst>
              <a:ext uri="{FF2B5EF4-FFF2-40B4-BE49-F238E27FC236}">
                <a16:creationId xmlns:a16="http://schemas.microsoft.com/office/drawing/2014/main" id="{B94E0722-7DBF-E097-F448-95572C65510D}"/>
              </a:ext>
            </a:extLst>
          </p:cNvPr>
          <p:cNvSpPr>
            <a:spLocks noGrp="1"/>
          </p:cNvSpPr>
          <p:nvPr>
            <p:ph type="subTitle" idx="1"/>
          </p:nvPr>
        </p:nvSpPr>
        <p:spPr>
          <a:xfrm>
            <a:off x="4829789" y="1584961"/>
            <a:ext cx="6594768" cy="4496608"/>
          </a:xfrm>
        </p:spPr>
        <p:txBody>
          <a:bodyPr>
            <a:normAutofit fontScale="92500"/>
          </a:bodyPr>
          <a:lstStyle/>
          <a:p>
            <a:pPr marL="342900" indent="-342900">
              <a:buFontTx/>
              <a:buChar char="-"/>
            </a:pPr>
            <a:r>
              <a:rPr lang="en-US" dirty="0"/>
              <a:t>Falls: Assessments, interventions, application of intervention (generally not in ED)</a:t>
            </a:r>
          </a:p>
          <a:p>
            <a:pPr marL="342900" indent="-342900">
              <a:buFontTx/>
              <a:buChar char="-"/>
            </a:pPr>
            <a:r>
              <a:rPr lang="en-US" dirty="0"/>
              <a:t>Wound care (generally not ED)</a:t>
            </a:r>
          </a:p>
          <a:p>
            <a:pPr marL="342900" indent="-342900">
              <a:buFontTx/>
              <a:buChar char="-"/>
            </a:pPr>
            <a:r>
              <a:rPr lang="en-US" dirty="0"/>
              <a:t>Communication to physician re: seriousness of illness/injuries (Generally ED) - important to chart times, observations, gravity of circumstances</a:t>
            </a:r>
          </a:p>
          <a:p>
            <a:pPr marL="342900" indent="-342900">
              <a:buFontTx/>
              <a:buChar char="-"/>
            </a:pPr>
            <a:endParaRPr lang="en-US" dirty="0"/>
          </a:p>
        </p:txBody>
      </p:sp>
      <p:pic>
        <p:nvPicPr>
          <p:cNvPr id="4" name="Picture 3" descr="A person in scrubs sitting on a hospital bed">
            <a:extLst>
              <a:ext uri="{FF2B5EF4-FFF2-40B4-BE49-F238E27FC236}">
                <a16:creationId xmlns:a16="http://schemas.microsoft.com/office/drawing/2014/main" id="{BDA72D1D-3580-A3A4-DE4C-79D901E4AE2B}"/>
              </a:ext>
            </a:extLst>
          </p:cNvPr>
          <p:cNvPicPr>
            <a:picLocks noChangeAspect="1"/>
          </p:cNvPicPr>
          <p:nvPr/>
        </p:nvPicPr>
        <p:blipFill>
          <a:blip r:embed="rId3"/>
          <a:srcRect l="41769" r="22963" b="-1"/>
          <a:stretch/>
        </p:blipFill>
        <p:spPr>
          <a:xfrm>
            <a:off x="20" y="-1"/>
            <a:ext cx="407609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a:noFill/>
        </p:spPr>
      </p:pic>
    </p:spTree>
    <p:extLst>
      <p:ext uri="{BB962C8B-B14F-4D97-AF65-F5344CB8AC3E}">
        <p14:creationId xmlns:p14="http://schemas.microsoft.com/office/powerpoint/2010/main" val="356450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FFFC9-CCCE-4E81-9DD4-5A2B11AB8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1C41C-DEE5-DA6A-ED01-36334F4C35D8}"/>
              </a:ext>
            </a:extLst>
          </p:cNvPr>
          <p:cNvSpPr>
            <a:spLocks noGrp="1"/>
          </p:cNvSpPr>
          <p:nvPr>
            <p:ph type="title"/>
          </p:nvPr>
        </p:nvSpPr>
        <p:spPr>
          <a:xfrm>
            <a:off x="771736" y="896112"/>
            <a:ext cx="9389288" cy="1362456"/>
          </a:xfrm>
        </p:spPr>
        <p:txBody>
          <a:bodyPr anchor="t">
            <a:normAutofit/>
          </a:bodyPr>
          <a:lstStyle/>
          <a:p>
            <a:r>
              <a:rPr lang="en-US" cap="none" dirty="0"/>
              <a:t>Testimony: discovery deposition</a:t>
            </a:r>
          </a:p>
        </p:txBody>
      </p:sp>
      <p:sp>
        <p:nvSpPr>
          <p:cNvPr id="14" name="Slide Number Placeholder 4">
            <a:extLst>
              <a:ext uri="{FF2B5EF4-FFF2-40B4-BE49-F238E27FC236}">
                <a16:creationId xmlns:a16="http://schemas.microsoft.com/office/drawing/2014/main" id="{DEB82F00-33D7-25D2-D31B-60775EF1A163}"/>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
        <p:nvSpPr>
          <p:cNvPr id="9" name="Subtitle 2">
            <a:extLst>
              <a:ext uri="{FF2B5EF4-FFF2-40B4-BE49-F238E27FC236}">
                <a16:creationId xmlns:a16="http://schemas.microsoft.com/office/drawing/2014/main" id="{7D7D9A36-6E7C-585F-AEC3-5FEBB77F0B81}"/>
              </a:ext>
            </a:extLst>
          </p:cNvPr>
          <p:cNvSpPr>
            <a:spLocks noGrp="1"/>
          </p:cNvSpPr>
          <p:nvPr>
            <p:ph sz="half" idx="14"/>
          </p:nvPr>
        </p:nvSpPr>
        <p:spPr>
          <a:xfrm>
            <a:off x="771734" y="2590800"/>
            <a:ext cx="4515035" cy="3505200"/>
          </a:xfrm>
        </p:spPr>
        <p:txBody>
          <a:bodyPr>
            <a:normAutofit fontScale="85000" lnSpcReduction="10000"/>
          </a:bodyPr>
          <a:lstStyle/>
          <a:p>
            <a:pPr marL="342900" indent="-342900">
              <a:buFontTx/>
              <a:buChar char="-"/>
            </a:pPr>
            <a:r>
              <a:rPr lang="en-US" dirty="0"/>
              <a:t>Following written discovery: oral discovery </a:t>
            </a:r>
          </a:p>
          <a:p>
            <a:pPr marL="342900" indent="-342900">
              <a:buFontTx/>
              <a:buChar char="-"/>
            </a:pPr>
            <a:r>
              <a:rPr lang="en-US" dirty="0"/>
              <a:t>Discovery deposition meaning; generalities of testimony</a:t>
            </a:r>
          </a:p>
          <a:p>
            <a:pPr marL="342900" indent="-342900">
              <a:buFontTx/>
              <a:buChar char="-"/>
            </a:pPr>
            <a:r>
              <a:rPr lang="en-US" dirty="0"/>
              <a:t>Zoom v. in person</a:t>
            </a:r>
          </a:p>
          <a:p>
            <a:pPr marL="342900" indent="-342900">
              <a:buFontTx/>
              <a:buChar char="-"/>
            </a:pPr>
            <a:r>
              <a:rPr lang="en-US" dirty="0"/>
              <a:t>Who is in the room/zoom?</a:t>
            </a:r>
          </a:p>
          <a:p>
            <a:pPr marL="342900" indent="-342900">
              <a:buFontTx/>
              <a:buChar char="-"/>
            </a:pPr>
            <a:r>
              <a:rPr lang="en-US" dirty="0"/>
              <a:t>Attire?</a:t>
            </a:r>
          </a:p>
          <a:p>
            <a:pPr marL="342900" indent="-342900">
              <a:buFontTx/>
              <a:buChar char="-"/>
            </a:pPr>
            <a:r>
              <a:rPr lang="en-US" dirty="0"/>
              <a:t>Demeanor?</a:t>
            </a:r>
          </a:p>
          <a:p>
            <a:pPr marL="342900" indent="-342900">
              <a:buFontTx/>
              <a:buChar char="-"/>
            </a:pPr>
            <a:r>
              <a:rPr lang="en-US" dirty="0"/>
              <a:t>In general, civil and not combative	</a:t>
            </a:r>
          </a:p>
        </p:txBody>
      </p:sp>
      <p:pic>
        <p:nvPicPr>
          <p:cNvPr id="4" name="Picture 3" descr="A person sitting at a desk&#10;&#10;Description automatically generated">
            <a:extLst>
              <a:ext uri="{FF2B5EF4-FFF2-40B4-BE49-F238E27FC236}">
                <a16:creationId xmlns:a16="http://schemas.microsoft.com/office/drawing/2014/main" id="{B5B295B6-5BF9-3479-3E08-01B666BA2209}"/>
              </a:ext>
            </a:extLst>
          </p:cNvPr>
          <p:cNvPicPr>
            <a:picLocks noChangeAspect="1"/>
          </p:cNvPicPr>
          <p:nvPr/>
        </p:nvPicPr>
        <p:blipFill>
          <a:blip r:embed="rId3"/>
          <a:srcRect l="225" r="1" b="1"/>
          <a:stretch/>
        </p:blipFill>
        <p:spPr>
          <a:xfrm>
            <a:off x="5645989" y="3076340"/>
            <a:ext cx="4515035" cy="2534119"/>
          </a:xfrm>
          <a:prstGeom prst="rect">
            <a:avLst/>
          </a:prstGeom>
          <a:noFill/>
        </p:spPr>
      </p:pic>
    </p:spTree>
    <p:extLst>
      <p:ext uri="{BB962C8B-B14F-4D97-AF65-F5344CB8AC3E}">
        <p14:creationId xmlns:p14="http://schemas.microsoft.com/office/powerpoint/2010/main" val="353831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ADDA-928E-ED80-67DC-87F596DAD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BE685-49E1-7FB5-F808-BB10BD8AF58A}"/>
              </a:ext>
            </a:extLst>
          </p:cNvPr>
          <p:cNvSpPr>
            <a:spLocks noGrp="1"/>
          </p:cNvSpPr>
          <p:nvPr>
            <p:ph type="title"/>
          </p:nvPr>
        </p:nvSpPr>
        <p:spPr>
          <a:xfrm>
            <a:off x="771736" y="896112"/>
            <a:ext cx="9389288" cy="1362456"/>
          </a:xfrm>
        </p:spPr>
        <p:txBody>
          <a:bodyPr anchor="t">
            <a:normAutofit/>
          </a:bodyPr>
          <a:lstStyle/>
          <a:p>
            <a:r>
              <a:rPr lang="en-US" cap="none" dirty="0"/>
              <a:t>Testimony: Deposition Pointers</a:t>
            </a:r>
          </a:p>
        </p:txBody>
      </p:sp>
      <p:sp>
        <p:nvSpPr>
          <p:cNvPr id="14" name="Slide Number Placeholder 4">
            <a:extLst>
              <a:ext uri="{FF2B5EF4-FFF2-40B4-BE49-F238E27FC236}">
                <a16:creationId xmlns:a16="http://schemas.microsoft.com/office/drawing/2014/main" id="{4234FC19-3D91-EDC8-0FA9-DE346C6465E1}"/>
              </a:ext>
            </a:extLst>
          </p:cNvPr>
          <p:cNvSpPr>
            <a:spLocks noGrp="1"/>
          </p:cNvSpPr>
          <p:nvPr>
            <p:ph type="sldNum" sz="quarter" idx="12"/>
          </p:nvPr>
        </p:nvSpPr>
        <p:spPr>
          <a:xfrm>
            <a:off x="11123295" y="6356350"/>
            <a:ext cx="457200" cy="365125"/>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
        <p:nvSpPr>
          <p:cNvPr id="9" name="Subtitle 2">
            <a:extLst>
              <a:ext uri="{FF2B5EF4-FFF2-40B4-BE49-F238E27FC236}">
                <a16:creationId xmlns:a16="http://schemas.microsoft.com/office/drawing/2014/main" id="{59CD4009-F3E4-2EC2-4A7D-1F04C7CC5FE1}"/>
              </a:ext>
            </a:extLst>
          </p:cNvPr>
          <p:cNvSpPr>
            <a:spLocks noGrp="1"/>
          </p:cNvSpPr>
          <p:nvPr>
            <p:ph sz="half" idx="14"/>
          </p:nvPr>
        </p:nvSpPr>
        <p:spPr>
          <a:xfrm>
            <a:off x="771734" y="2590800"/>
            <a:ext cx="4515035" cy="3505200"/>
          </a:xfrm>
        </p:spPr>
        <p:txBody>
          <a:bodyPr>
            <a:normAutofit/>
          </a:bodyPr>
          <a:lstStyle/>
          <a:p>
            <a:pPr marL="342900" indent="-342900">
              <a:buFontTx/>
              <a:buChar char="-"/>
            </a:pPr>
            <a:r>
              <a:rPr lang="en-US" dirty="0"/>
              <a:t>Be calm, cool, collected</a:t>
            </a:r>
          </a:p>
          <a:p>
            <a:pPr marL="342900" indent="-342900">
              <a:buFontTx/>
              <a:buChar char="-"/>
            </a:pPr>
            <a:r>
              <a:rPr lang="en-US" dirty="0"/>
              <a:t>You are NOT a criminal</a:t>
            </a:r>
          </a:p>
          <a:p>
            <a:pPr marL="342900" indent="-342900">
              <a:buFontTx/>
              <a:buChar char="-"/>
            </a:pPr>
            <a:r>
              <a:rPr lang="en-US" dirty="0"/>
              <a:t>You ARE the expert</a:t>
            </a:r>
          </a:p>
          <a:p>
            <a:pPr marL="342900" indent="-342900">
              <a:buFontTx/>
              <a:buChar char="-"/>
            </a:pPr>
            <a:r>
              <a:rPr lang="en-US" dirty="0"/>
              <a:t>Defend yourself but do not be the advocate, let your attorney be the advocate</a:t>
            </a:r>
          </a:p>
          <a:p>
            <a:pPr marL="342900" indent="-342900">
              <a:buFontTx/>
              <a:buChar char="-"/>
            </a:pPr>
            <a:r>
              <a:rPr lang="en-US" dirty="0"/>
              <a:t>Answer the question posed</a:t>
            </a:r>
          </a:p>
          <a:p>
            <a:pPr marL="342900" indent="-342900">
              <a:buFontTx/>
              <a:buChar char="-"/>
            </a:pPr>
            <a:r>
              <a:rPr lang="en-US" dirty="0"/>
              <a:t>No arguing - Leave that to the attorneys	</a:t>
            </a:r>
          </a:p>
        </p:txBody>
      </p:sp>
      <p:pic>
        <p:nvPicPr>
          <p:cNvPr id="4" name="Picture 3">
            <a:extLst>
              <a:ext uri="{FF2B5EF4-FFF2-40B4-BE49-F238E27FC236}">
                <a16:creationId xmlns:a16="http://schemas.microsoft.com/office/drawing/2014/main" id="{4BFE870F-E534-E843-DEF7-75FEBD15BF57}"/>
              </a:ext>
            </a:extLst>
          </p:cNvPr>
          <p:cNvPicPr>
            <a:picLocks noChangeAspect="1"/>
          </p:cNvPicPr>
          <p:nvPr/>
        </p:nvPicPr>
        <p:blipFill>
          <a:blip r:embed="rId3"/>
          <a:srcRect l="225" r="1" b="1"/>
          <a:stretch/>
        </p:blipFill>
        <p:spPr>
          <a:xfrm>
            <a:off x="5645989" y="3076340"/>
            <a:ext cx="4515035" cy="2534119"/>
          </a:xfrm>
          <a:prstGeom prst="rect">
            <a:avLst/>
          </a:prstGeom>
          <a:noFill/>
        </p:spPr>
      </p:pic>
    </p:spTree>
    <p:extLst>
      <p:ext uri="{BB962C8B-B14F-4D97-AF65-F5344CB8AC3E}">
        <p14:creationId xmlns:p14="http://schemas.microsoft.com/office/powerpoint/2010/main" val="1062696084"/>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51406B-581B-4C29-A833-E33D8A6AB075}">
  <ds:schemaRefs>
    <ds:schemaRef ds:uri="http://schemas.microsoft.com/sharepoint/v3/contenttype/forms"/>
  </ds:schemaRefs>
</ds:datastoreItem>
</file>

<file path=customXml/itemProps2.xml><?xml version="1.0" encoding="utf-8"?>
<ds:datastoreItem xmlns:ds="http://schemas.openxmlformats.org/officeDocument/2006/customXml" ds:itemID="{0F65614A-92F9-4391-AC3D-F3F5B0704F9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8903D25-5BE2-4D9E-B7D8-BE1DCAE2D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{CB88C0EC-AAF1-47C3-A6CC-086106425D9C}tf33968143_win32</Template>
  <TotalTime>597</TotalTime>
  <Words>2043</Words>
  <Application>Microsoft Office PowerPoint</Application>
  <PresentationFormat>Widescreen</PresentationFormat>
  <Paragraphs>198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Amasis MT Pro Medium</vt:lpstr>
      <vt:lpstr>Arial</vt:lpstr>
      <vt:lpstr>Arial Black</vt:lpstr>
      <vt:lpstr>Avenir Next LT Pro</vt:lpstr>
      <vt:lpstr>Calibri</vt:lpstr>
      <vt:lpstr>Wingdings</vt:lpstr>
      <vt:lpstr>Custom</vt:lpstr>
      <vt:lpstr>Medical-Legal issues in the ER: Talking points  Daniel Yukich and Sarah Lynam</vt:lpstr>
      <vt:lpstr>Agenda</vt:lpstr>
      <vt:lpstr>Lawsuits</vt:lpstr>
      <vt:lpstr>I’ve been sued, what do I do?</vt:lpstr>
      <vt:lpstr>Attorneys</vt:lpstr>
      <vt:lpstr>Attorneys</vt:lpstr>
      <vt:lpstr>Lawsuits v. Nursing Staff</vt:lpstr>
      <vt:lpstr>Testimony: discovery deposition</vt:lpstr>
      <vt:lpstr>Testimony: Deposition Pointers</vt:lpstr>
      <vt:lpstr>Work with the Attorney</vt:lpstr>
      <vt:lpstr>Trial If No Settlement</vt:lpstr>
      <vt:lpstr>Trial Testimony</vt:lpstr>
      <vt:lpstr>Responding to a Subpoena for Deposition or Trial Testimony</vt:lpstr>
      <vt:lpstr>Charting</vt:lpstr>
      <vt:lpstr>Charting</vt:lpstr>
      <vt:lpstr>Charting Essentials</vt:lpstr>
      <vt:lpstr>Charting Tips</vt:lpstr>
      <vt:lpstr>Reporting to Law Enforcement</vt:lpstr>
      <vt:lpstr>Reporting to Law Enforcement</vt:lpstr>
      <vt:lpstr>Reporting Crimes</vt:lpstr>
      <vt:lpstr>ANCRA</vt:lpstr>
      <vt:lpstr>ANCRA - Bottom Line</vt:lpstr>
      <vt:lpstr>MHDDCA</vt:lpstr>
      <vt:lpstr>MHDDCA Tips</vt:lpstr>
      <vt:lpstr>DUI Investigations</vt:lpstr>
      <vt:lpstr>DUI Investigations</vt:lpstr>
      <vt:lpstr>lynams@jbltd.com - Sarah Lynam yukichd@jbltd.com - Daniel Yukich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M. Yukich</dc:creator>
  <cp:lastModifiedBy>Daniel M. Yukich</cp:lastModifiedBy>
  <cp:revision>13</cp:revision>
  <dcterms:created xsi:type="dcterms:W3CDTF">2025-01-06T16:39:37Z</dcterms:created>
  <dcterms:modified xsi:type="dcterms:W3CDTF">2025-01-22T17:16:11Z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